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3"/>
  </p:notesMasterIdLst>
  <p:handoutMasterIdLst>
    <p:handoutMasterId r:id="rId34"/>
  </p:handoutMasterIdLst>
  <p:sldIdLst>
    <p:sldId id="275" r:id="rId2"/>
    <p:sldId id="276" r:id="rId3"/>
    <p:sldId id="303" r:id="rId4"/>
    <p:sldId id="267" r:id="rId5"/>
    <p:sldId id="266" r:id="rId6"/>
    <p:sldId id="299" r:id="rId7"/>
    <p:sldId id="278" r:id="rId8"/>
    <p:sldId id="280" r:id="rId9"/>
    <p:sldId id="282" r:id="rId10"/>
    <p:sldId id="283" r:id="rId11"/>
    <p:sldId id="285" r:id="rId12"/>
    <p:sldId id="284" r:id="rId13"/>
    <p:sldId id="286" r:id="rId14"/>
    <p:sldId id="287" r:id="rId15"/>
    <p:sldId id="288" r:id="rId16"/>
    <p:sldId id="289" r:id="rId17"/>
    <p:sldId id="292" r:id="rId18"/>
    <p:sldId id="291" r:id="rId19"/>
    <p:sldId id="294" r:id="rId20"/>
    <p:sldId id="304" r:id="rId21"/>
    <p:sldId id="300" r:id="rId22"/>
    <p:sldId id="302" r:id="rId23"/>
    <p:sldId id="290" r:id="rId24"/>
    <p:sldId id="295" r:id="rId25"/>
    <p:sldId id="296" r:id="rId26"/>
    <p:sldId id="297" r:id="rId27"/>
    <p:sldId id="298" r:id="rId28"/>
    <p:sldId id="271" r:id="rId29"/>
    <p:sldId id="301" r:id="rId30"/>
    <p:sldId id="305" r:id="rId31"/>
    <p:sldId id="30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9800"/>
    <a:srgbClr val="60A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4" d="100"/>
          <a:sy n="114" d="100"/>
        </p:scale>
        <p:origin x="15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Mung" userId="585838dafc6ea07e" providerId="LiveId" clId="{15B1B5EE-25CB-4E82-8B83-A3E280C0117F}"/>
    <pc:docChg chg="undo custSel addSld modSld">
      <pc:chgData name="Nguyen Mung" userId="585838dafc6ea07e" providerId="LiveId" clId="{15B1B5EE-25CB-4E82-8B83-A3E280C0117F}" dt="2025-02-13T17:55:11.791" v="41" actId="20577"/>
      <pc:docMkLst>
        <pc:docMk/>
      </pc:docMkLst>
      <pc:sldChg chg="modSp mod">
        <pc:chgData name="Nguyen Mung" userId="585838dafc6ea07e" providerId="LiveId" clId="{15B1B5EE-25CB-4E82-8B83-A3E280C0117F}" dt="2025-02-13T16:04:39.011" v="36" actId="14100"/>
        <pc:sldMkLst>
          <pc:docMk/>
          <pc:sldMk cId="2751762195" sldId="280"/>
        </pc:sldMkLst>
        <pc:picChg chg="mod">
          <ac:chgData name="Nguyen Mung" userId="585838dafc6ea07e" providerId="LiveId" clId="{15B1B5EE-25CB-4E82-8B83-A3E280C0117F}" dt="2025-02-13T16:04:39.011" v="36" actId="14100"/>
          <ac:picMkLst>
            <pc:docMk/>
            <pc:sldMk cId="2751762195" sldId="280"/>
            <ac:picMk id="4" creationId="{63B696F0-8BFD-E1BC-16C3-E7B0205D7795}"/>
          </ac:picMkLst>
        </pc:picChg>
        <pc:picChg chg="mod">
          <ac:chgData name="Nguyen Mung" userId="585838dafc6ea07e" providerId="LiveId" clId="{15B1B5EE-25CB-4E82-8B83-A3E280C0117F}" dt="2025-02-13T16:04:30.133" v="35" actId="14100"/>
          <ac:picMkLst>
            <pc:docMk/>
            <pc:sldMk cId="2751762195" sldId="280"/>
            <ac:picMk id="8" creationId="{5D02D718-B365-3482-85A8-1E71BC967ECC}"/>
          </ac:picMkLst>
        </pc:picChg>
      </pc:sldChg>
      <pc:sldChg chg="modSp mod">
        <pc:chgData name="Nguyen Mung" userId="585838dafc6ea07e" providerId="LiveId" clId="{15B1B5EE-25CB-4E82-8B83-A3E280C0117F}" dt="2025-02-13T16:06:47.060" v="37" actId="2711"/>
        <pc:sldMkLst>
          <pc:docMk/>
          <pc:sldMk cId="3140516277" sldId="285"/>
        </pc:sldMkLst>
        <pc:spChg chg="mod">
          <ac:chgData name="Nguyen Mung" userId="585838dafc6ea07e" providerId="LiveId" clId="{15B1B5EE-25CB-4E82-8B83-A3E280C0117F}" dt="2025-02-13T16:06:47.060" v="37" actId="2711"/>
          <ac:spMkLst>
            <pc:docMk/>
            <pc:sldMk cId="3140516277" sldId="285"/>
            <ac:spMk id="18" creationId="{C6F9530F-8294-EE48-BDE1-0DCDB7A4FEC6}"/>
          </ac:spMkLst>
        </pc:spChg>
      </pc:sldChg>
      <pc:sldChg chg="modSp mod">
        <pc:chgData name="Nguyen Mung" userId="585838dafc6ea07e" providerId="LiveId" clId="{15B1B5EE-25CB-4E82-8B83-A3E280C0117F}" dt="2025-02-13T17:55:11.791" v="41" actId="20577"/>
        <pc:sldMkLst>
          <pc:docMk/>
          <pc:sldMk cId="1594801851" sldId="290"/>
        </pc:sldMkLst>
        <pc:spChg chg="mod">
          <ac:chgData name="Nguyen Mung" userId="585838dafc6ea07e" providerId="LiveId" clId="{15B1B5EE-25CB-4E82-8B83-A3E280C0117F}" dt="2025-02-13T17:55:11.791" v="41" actId="20577"/>
          <ac:spMkLst>
            <pc:docMk/>
            <pc:sldMk cId="1594801851" sldId="290"/>
            <ac:spMk id="14" creationId="{ABE65230-6348-7FD8-2143-5D1136A67EFF}"/>
          </ac:spMkLst>
        </pc:spChg>
      </pc:sldChg>
      <pc:sldChg chg="modSp mod">
        <pc:chgData name="Nguyen Mung" userId="585838dafc6ea07e" providerId="LiveId" clId="{15B1B5EE-25CB-4E82-8B83-A3E280C0117F}" dt="2025-02-13T17:55:06.826" v="40" actId="20577"/>
        <pc:sldMkLst>
          <pc:docMk/>
          <pc:sldMk cId="692831514" sldId="296"/>
        </pc:sldMkLst>
        <pc:spChg chg="mod">
          <ac:chgData name="Nguyen Mung" userId="585838dafc6ea07e" providerId="LiveId" clId="{15B1B5EE-25CB-4E82-8B83-A3E280C0117F}" dt="2025-02-13T17:55:06.826" v="40" actId="20577"/>
          <ac:spMkLst>
            <pc:docMk/>
            <pc:sldMk cId="692831514" sldId="296"/>
            <ac:spMk id="11" creationId="{0A944F90-0629-404E-972F-2A0FC182E30F}"/>
          </ac:spMkLst>
        </pc:spChg>
      </pc:sldChg>
      <pc:sldChg chg="modSp mod">
        <pc:chgData name="Nguyen Mung" userId="585838dafc6ea07e" providerId="LiveId" clId="{15B1B5EE-25CB-4E82-8B83-A3E280C0117F}" dt="2025-02-13T16:32:39.260" v="38" actId="20577"/>
        <pc:sldMkLst>
          <pc:docMk/>
          <pc:sldMk cId="609720588" sldId="300"/>
        </pc:sldMkLst>
        <pc:spChg chg="mod">
          <ac:chgData name="Nguyen Mung" userId="585838dafc6ea07e" providerId="LiveId" clId="{15B1B5EE-25CB-4E82-8B83-A3E280C0117F}" dt="2025-02-13T16:32:39.260" v="38" actId="20577"/>
          <ac:spMkLst>
            <pc:docMk/>
            <pc:sldMk cId="609720588" sldId="300"/>
            <ac:spMk id="11" creationId="{E92D55B6-3DAB-8824-2A0F-78E691DC4236}"/>
          </ac:spMkLst>
        </pc:spChg>
      </pc:sldChg>
      <pc:sldChg chg="addSp modSp mod">
        <pc:chgData name="Nguyen Mung" userId="585838dafc6ea07e" providerId="LiveId" clId="{15B1B5EE-25CB-4E82-8B83-A3E280C0117F}" dt="2025-02-13T15:42:44.080" v="29" actId="14100"/>
        <pc:sldMkLst>
          <pc:docMk/>
          <pc:sldMk cId="4013746897" sldId="305"/>
        </pc:sldMkLst>
        <pc:picChg chg="add mod">
          <ac:chgData name="Nguyen Mung" userId="585838dafc6ea07e" providerId="LiveId" clId="{15B1B5EE-25CB-4E82-8B83-A3E280C0117F}" dt="2025-02-13T15:42:17.858" v="26" actId="1076"/>
          <ac:picMkLst>
            <pc:docMk/>
            <pc:sldMk cId="4013746897" sldId="305"/>
            <ac:picMk id="18" creationId="{C367A564-10F2-F745-7249-D0B3655967E2}"/>
          </ac:picMkLst>
        </pc:picChg>
        <pc:picChg chg="add mod">
          <ac:chgData name="Nguyen Mung" userId="585838dafc6ea07e" providerId="LiveId" clId="{15B1B5EE-25CB-4E82-8B83-A3E280C0117F}" dt="2025-02-13T15:42:44.080" v="29" actId="14100"/>
          <ac:picMkLst>
            <pc:docMk/>
            <pc:sldMk cId="4013746897" sldId="305"/>
            <ac:picMk id="20" creationId="{549941CF-1932-422F-B0B1-1D13ACAD9F96}"/>
          </ac:picMkLst>
        </pc:picChg>
      </pc:sldChg>
      <pc:sldChg chg="addSp delSp modSp add mod">
        <pc:chgData name="Nguyen Mung" userId="585838dafc6ea07e" providerId="LiveId" clId="{15B1B5EE-25CB-4E82-8B83-A3E280C0117F}" dt="2025-02-13T15:55:26.390" v="34" actId="12385"/>
        <pc:sldMkLst>
          <pc:docMk/>
          <pc:sldMk cId="2657355626" sldId="306"/>
        </pc:sldMkLst>
        <pc:graphicFrameChg chg="add mod modGraphic">
          <ac:chgData name="Nguyen Mung" userId="585838dafc6ea07e" providerId="LiveId" clId="{15B1B5EE-25CB-4E82-8B83-A3E280C0117F}" dt="2025-02-13T15:55:26.390" v="34" actId="12385"/>
          <ac:graphicFrameMkLst>
            <pc:docMk/>
            <pc:sldMk cId="2657355626" sldId="306"/>
            <ac:graphicFrameMk id="2" creationId="{7D6B5299-1AAA-00F8-DB8F-8B55744B0025}"/>
          </ac:graphicFrameMkLst>
        </pc:graphicFrameChg>
        <pc:picChg chg="del">
          <ac:chgData name="Nguyen Mung" userId="585838dafc6ea07e" providerId="LiveId" clId="{15B1B5EE-25CB-4E82-8B83-A3E280C0117F}" dt="2025-02-13T15:48:19.043" v="31" actId="478"/>
          <ac:picMkLst>
            <pc:docMk/>
            <pc:sldMk cId="2657355626" sldId="306"/>
            <ac:picMk id="18" creationId="{C1BD1C54-2E14-BC8D-CDDA-6C5459ABD0E0}"/>
          </ac:picMkLst>
        </pc:picChg>
        <pc:picChg chg="del">
          <ac:chgData name="Nguyen Mung" userId="585838dafc6ea07e" providerId="LiveId" clId="{15B1B5EE-25CB-4E82-8B83-A3E280C0117F}" dt="2025-02-13T15:48:20.955" v="32" actId="478"/>
          <ac:picMkLst>
            <pc:docMk/>
            <pc:sldMk cId="2657355626" sldId="306"/>
            <ac:picMk id="20" creationId="{A102078E-AC28-9E53-4005-6160CA521A1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2/14/2025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2/14/2025</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3133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5" r:id="rId4"/>
    <p:sldLayoutId id="2147483683" r:id="rId5"/>
    <p:sldLayoutId id="2147483676"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40C53-A687-5C5C-55EE-12C211420D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82456C-14F1-4D4D-3D0E-7EF4D5496665}"/>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5" name="Title 1">
            <a:extLst>
              <a:ext uri="{FF2B5EF4-FFF2-40B4-BE49-F238E27FC236}">
                <a16:creationId xmlns:a16="http://schemas.microsoft.com/office/drawing/2014/main" id="{05E47346-FFD3-A120-CBDF-C885971ECEE8}"/>
              </a:ext>
            </a:extLst>
          </p:cNvPr>
          <p:cNvSpPr>
            <a:spLocks noGrp="1"/>
          </p:cNvSpPr>
          <p:nvPr>
            <p:ph type="title"/>
          </p:nvPr>
        </p:nvSpPr>
        <p:spPr>
          <a:xfrm>
            <a:off x="254052" y="112543"/>
            <a:ext cx="8635896" cy="436098"/>
          </a:xfrm>
          <a:prstGeom prst="rect">
            <a:avLst/>
          </a:prstGeom>
        </p:spPr>
        <p:txBody>
          <a:bodyPr/>
          <a:lstStyle/>
          <a:p>
            <a:r>
              <a:rPr lang="en-GB" dirty="0">
                <a:latin typeface="Arial" panose="020B0604020202020204" pitchFamily="34" charset="0"/>
                <a:cs typeface="Arial" panose="020B0604020202020204" pitchFamily="34" charset="0"/>
              </a:rPr>
              <a:t>2</a:t>
            </a:r>
            <a:r>
              <a:rPr lang="vi-VN" dirty="0">
                <a:latin typeface="Arial" panose="020B0604020202020204" pitchFamily="34" charset="0"/>
                <a:cs typeface="Arial" panose="020B0604020202020204" pitchFamily="34" charset="0"/>
              </a:rPr>
              <a:t>.THIẾT KẾ-TRIỂN KHAI HỆ THỐNG</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6568564-F99D-073A-FFE8-A51405CB3F13}"/>
              </a:ext>
            </a:extLst>
          </p:cNvPr>
          <p:cNvPicPr>
            <a:picLocks noChangeAspect="1"/>
          </p:cNvPicPr>
          <p:nvPr/>
        </p:nvPicPr>
        <p:blipFill>
          <a:blip r:embed="rId2"/>
          <a:stretch>
            <a:fillRect/>
          </a:stretch>
        </p:blipFill>
        <p:spPr>
          <a:xfrm>
            <a:off x="740940" y="1441101"/>
            <a:ext cx="4116286" cy="1987899"/>
          </a:xfrm>
          <a:prstGeom prst="rect">
            <a:avLst/>
          </a:prstGeom>
        </p:spPr>
      </p:pic>
      <p:pic>
        <p:nvPicPr>
          <p:cNvPr id="14" name="Picture 13">
            <a:extLst>
              <a:ext uri="{FF2B5EF4-FFF2-40B4-BE49-F238E27FC236}">
                <a16:creationId xmlns:a16="http://schemas.microsoft.com/office/drawing/2014/main" id="{79C13F67-12F5-EA23-C7EE-EE3FC8A867F7}"/>
              </a:ext>
            </a:extLst>
          </p:cNvPr>
          <p:cNvPicPr>
            <a:picLocks noChangeAspect="1"/>
          </p:cNvPicPr>
          <p:nvPr/>
        </p:nvPicPr>
        <p:blipFill>
          <a:blip r:embed="rId3"/>
          <a:stretch>
            <a:fillRect/>
          </a:stretch>
        </p:blipFill>
        <p:spPr>
          <a:xfrm>
            <a:off x="5004919" y="1314009"/>
            <a:ext cx="2778035" cy="2519760"/>
          </a:xfrm>
          <a:prstGeom prst="rect">
            <a:avLst/>
          </a:prstGeom>
        </p:spPr>
      </p:pic>
      <p:sp>
        <p:nvSpPr>
          <p:cNvPr id="15" name="TextBox 14">
            <a:extLst>
              <a:ext uri="{FF2B5EF4-FFF2-40B4-BE49-F238E27FC236}">
                <a16:creationId xmlns:a16="http://schemas.microsoft.com/office/drawing/2014/main" id="{40C5FF62-7596-64D0-1437-E52F3F56F347}"/>
              </a:ext>
            </a:extLst>
          </p:cNvPr>
          <p:cNvSpPr txBox="1"/>
          <p:nvPr/>
        </p:nvSpPr>
        <p:spPr>
          <a:xfrm>
            <a:off x="740940" y="4235941"/>
            <a:ext cx="7481701" cy="1754326"/>
          </a:xfrm>
          <a:prstGeom prst="rect">
            <a:avLst/>
          </a:prstGeom>
          <a:noFill/>
        </p:spPr>
        <p:txBody>
          <a:bodyPr wrap="square" rtlCol="0">
            <a:spAutoFit/>
          </a:bodyPr>
          <a:lstStyle/>
          <a:p>
            <a:pPr algn="just"/>
            <a:r>
              <a:rPr lang="en-US" i="1" dirty="0">
                <a:latin typeface="Arial" panose="020B0604020202020204" pitchFamily="34" charset="0"/>
                <a:ea typeface="MS Mincho" panose="02020609040205080304" pitchFamily="49" charset="-128"/>
                <a:cs typeface="Arial" panose="020B0604020202020204" pitchFamily="34" charset="0"/>
              </a:rPr>
              <a:t>    </a:t>
            </a:r>
            <a:r>
              <a:rPr lang="vi-VN" i="1" dirty="0">
                <a:latin typeface="Arial (Body)"/>
                <a:ea typeface="MS Mincho" panose="02020609040205080304" pitchFamily="49" charset="-128"/>
                <a:cs typeface="Arial" panose="020B0604020202020204" pitchFamily="34" charset="0"/>
              </a:rPr>
              <a:t>K</a:t>
            </a:r>
            <a:r>
              <a:rPr lang="vi-VN" sz="1800" i="1" dirty="0">
                <a:effectLst/>
                <a:latin typeface="Arial (Body)"/>
                <a:ea typeface="MS Mincho" panose="02020609040205080304" pitchFamily="49" charset="-128"/>
                <a:cs typeface="Arial" panose="020B0604020202020204" pitchFamily="34" charset="0"/>
              </a:rPr>
              <a:t>huếch </a:t>
            </a:r>
            <a:r>
              <a:rPr lang="vi-VN" i="1" dirty="0">
                <a:latin typeface="Arial (Body)"/>
                <a:cs typeface="Arial" panose="020B0604020202020204" pitchFamily="34" charset="0"/>
              </a:rPr>
              <a:t>đại và lọc diễn ra trong 2 giai đoạn:</a:t>
            </a:r>
          </a:p>
          <a:p>
            <a:pPr algn="just"/>
            <a:endParaRPr lang="en-US" dirty="0">
              <a:latin typeface="Arial (Body)"/>
              <a:cs typeface="Arial" panose="020B0604020202020204" pitchFamily="34" charset="0"/>
            </a:endParaRPr>
          </a:p>
          <a:p>
            <a:pPr marL="285750" indent="-285750" algn="just">
              <a:buFont typeface="Arial" panose="020B0604020202020204" pitchFamily="34" charset="0"/>
              <a:buChar char="•"/>
            </a:pPr>
            <a:r>
              <a:rPr lang="vi-VN" dirty="0">
                <a:latin typeface="Arial (Body)"/>
                <a:ea typeface="MS Mincho" panose="02020609040205080304" pitchFamily="49" charset="-128"/>
                <a:cs typeface="Arial" panose="020B0604020202020204" pitchFamily="34" charset="0"/>
              </a:rPr>
              <a:t>K</a:t>
            </a:r>
            <a:r>
              <a:rPr lang="vi-VN" sz="1800" dirty="0">
                <a:effectLst/>
                <a:latin typeface="Arial (Body)"/>
                <a:ea typeface="MS Mincho" panose="02020609040205080304" pitchFamily="49" charset="-128"/>
                <a:cs typeface="Arial" panose="020B0604020202020204" pitchFamily="34" charset="0"/>
              </a:rPr>
              <a:t>huếch đại tín hiệu,loại bỏ thành phần DC của tín hiệu và lọc nhiễu tần số cao có thể dẫn đến các phát hiện sai</a:t>
            </a:r>
            <a:endParaRPr lang="en-US" sz="1800" dirty="0">
              <a:effectLst/>
              <a:latin typeface="Arial (Body)"/>
              <a:ea typeface="MS Mincho" panose="02020609040205080304" pitchFamily="49" charset="-128"/>
              <a:cs typeface="Arial" panose="020B0604020202020204" pitchFamily="34" charset="0"/>
            </a:endParaRPr>
          </a:p>
          <a:p>
            <a:pPr marL="285750" indent="-285750" algn="just">
              <a:buFont typeface="Arial" panose="020B0604020202020204" pitchFamily="34" charset="0"/>
              <a:buChar char="•"/>
            </a:pPr>
            <a:endParaRPr lang="vi-VN" sz="1800" dirty="0">
              <a:effectLst/>
              <a:latin typeface="Arial (Body)"/>
              <a:ea typeface="MS Mincho" panose="02020609040205080304" pitchFamily="49" charset="-128"/>
              <a:cs typeface="Arial" panose="020B0604020202020204" pitchFamily="34" charset="0"/>
            </a:endParaRPr>
          </a:p>
          <a:p>
            <a:pPr marL="285750" indent="-285750" algn="just">
              <a:buFont typeface="Arial" panose="020B0604020202020204" pitchFamily="34" charset="0"/>
              <a:buChar char="•"/>
            </a:pPr>
            <a:r>
              <a:rPr lang="vi-VN" sz="1800" dirty="0">
                <a:effectLst/>
                <a:latin typeface="Arial (Body)"/>
                <a:ea typeface="MS Mincho" panose="02020609040205080304" pitchFamily="49" charset="-128"/>
                <a:cs typeface="Arial" panose="020B0604020202020204" pitchFamily="34" charset="0"/>
              </a:rPr>
              <a:t>Thiết lập độ nhạy của cảm biến PIR</a:t>
            </a:r>
            <a:endParaRPr lang="en-GB" dirty="0">
              <a:latin typeface="Arial (Body)"/>
              <a:cs typeface="Arial" panose="020B0604020202020204" pitchFamily="34" charset="0"/>
            </a:endParaRPr>
          </a:p>
        </p:txBody>
      </p:sp>
      <p:sp>
        <p:nvSpPr>
          <p:cNvPr id="3" name="TextBox 2">
            <a:extLst>
              <a:ext uri="{FF2B5EF4-FFF2-40B4-BE49-F238E27FC236}">
                <a16:creationId xmlns:a16="http://schemas.microsoft.com/office/drawing/2014/main" id="{388DA73E-D254-8D2D-3C7A-9D8C3E97979D}"/>
              </a:ext>
            </a:extLst>
          </p:cNvPr>
          <p:cNvSpPr txBox="1"/>
          <p:nvPr/>
        </p:nvSpPr>
        <p:spPr>
          <a:xfrm>
            <a:off x="2912500" y="3830853"/>
            <a:ext cx="517785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2.7 </a:t>
            </a:r>
            <a:r>
              <a:rPr lang="vi-VN" sz="1600" dirty="0">
                <a:latin typeface="Calibri" panose="020F0502020204030204" pitchFamily="34" charset="0"/>
                <a:ea typeface="MS Mincho" panose="02020609040205080304" pitchFamily="49" charset="-128"/>
                <a:cs typeface="Calibri" panose="020F0502020204030204" pitchFamily="34" charset="0"/>
              </a:rPr>
              <a:t>K</a:t>
            </a:r>
            <a:r>
              <a:rPr lang="vi-VN" sz="1600" dirty="0">
                <a:effectLst/>
                <a:latin typeface="Calibri" panose="020F0502020204030204" pitchFamily="34" charset="0"/>
                <a:ea typeface="MS Mincho" panose="02020609040205080304" pitchFamily="49" charset="-128"/>
                <a:cs typeface="Calibri" panose="020F0502020204030204" pitchFamily="34" charset="0"/>
              </a:rPr>
              <a:t>huếch</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đại</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tín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hiệu</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EBFA049-89BA-6FFE-079C-A0DCD8F82FDE}"/>
              </a:ext>
            </a:extLst>
          </p:cNvPr>
          <p:cNvSpPr txBox="1"/>
          <p:nvPr/>
        </p:nvSpPr>
        <p:spPr>
          <a:xfrm>
            <a:off x="254052" y="926852"/>
            <a:ext cx="6800271" cy="446276"/>
          </a:xfrm>
          <a:prstGeom prst="rect">
            <a:avLst/>
          </a:prstGeom>
          <a:noFill/>
        </p:spPr>
        <p:txBody>
          <a:bodyPr wrap="square" rtlCol="0">
            <a:spAutoFit/>
          </a:bodyPr>
          <a:lstStyle/>
          <a:p>
            <a:r>
              <a:rPr lang="vi-VN" sz="2300" b="1" dirty="0">
                <a:solidFill>
                  <a:srgbClr val="FF0000"/>
                </a:solidFill>
                <a:latin typeface="Arial (Body)"/>
              </a:rPr>
              <a:t>2.</a:t>
            </a:r>
            <a:r>
              <a:rPr lang="en-US" sz="2300" b="1" dirty="0">
                <a:solidFill>
                  <a:srgbClr val="FF0000"/>
                </a:solidFill>
                <a:latin typeface="Arial (Body)"/>
              </a:rPr>
              <a:t>2</a:t>
            </a:r>
            <a:r>
              <a:rPr lang="vi-VN" sz="2300" b="1" dirty="0">
                <a:solidFill>
                  <a:srgbClr val="FF0000"/>
                </a:solidFill>
                <a:latin typeface="Arial (Body)"/>
              </a:rPr>
              <a:t> HARDWARE</a:t>
            </a:r>
            <a:endParaRPr lang="en-GB" sz="2300" b="1" dirty="0">
              <a:solidFill>
                <a:srgbClr val="FF0000"/>
              </a:solidFill>
              <a:latin typeface="Arial (Body)"/>
            </a:endParaRPr>
          </a:p>
        </p:txBody>
      </p:sp>
    </p:spTree>
    <p:extLst>
      <p:ext uri="{BB962C8B-B14F-4D97-AF65-F5344CB8AC3E}">
        <p14:creationId xmlns:p14="http://schemas.microsoft.com/office/powerpoint/2010/main" val="3428290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35DC4-E7E9-D47C-FDA5-4610347B67F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D6C3A6-F541-7234-0C9D-8227D094D8B4}"/>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5" name="Title 1">
            <a:extLst>
              <a:ext uri="{FF2B5EF4-FFF2-40B4-BE49-F238E27FC236}">
                <a16:creationId xmlns:a16="http://schemas.microsoft.com/office/drawing/2014/main" id="{2D4B4470-E251-1524-9E13-63DE0530498F}"/>
              </a:ext>
            </a:extLst>
          </p:cNvPr>
          <p:cNvSpPr>
            <a:spLocks noGrp="1"/>
          </p:cNvSpPr>
          <p:nvPr>
            <p:ph type="title"/>
          </p:nvPr>
        </p:nvSpPr>
        <p:spPr>
          <a:xfrm>
            <a:off x="254052" y="112543"/>
            <a:ext cx="8635896" cy="436098"/>
          </a:xfrm>
          <a:prstGeom prst="rect">
            <a:avLst/>
          </a:prstGeom>
        </p:spPr>
        <p:txBody>
          <a:bodyPr/>
          <a:lstStyle/>
          <a:p>
            <a:r>
              <a:rPr lang="en-GB" dirty="0">
                <a:latin typeface="Arial" panose="020B0604020202020204" pitchFamily="34" charset="0"/>
                <a:cs typeface="Arial" panose="020B0604020202020204" pitchFamily="34" charset="0"/>
              </a:rPr>
              <a:t>2</a:t>
            </a:r>
            <a:r>
              <a:rPr lang="vi-VN" dirty="0">
                <a:latin typeface="Arial" panose="020B0604020202020204" pitchFamily="34" charset="0"/>
                <a:cs typeface="Arial" panose="020B0604020202020204" pitchFamily="34" charset="0"/>
              </a:rPr>
              <a:t>.THIẾT KẾ-TRIỂN KHAI HỆ THỐNG</a:t>
            </a:r>
            <a:endParaRPr lang="en-US" dirty="0">
              <a:latin typeface="Arial" panose="020B0604020202020204" pitchFamily="34" charset="0"/>
              <a:cs typeface="Arial" panose="020B0604020202020204" pitchFamily="34" charset="0"/>
            </a:endParaRPr>
          </a:p>
        </p:txBody>
      </p:sp>
      <p:sp>
        <p:nvSpPr>
          <p:cNvPr id="10" name="Arc 9">
            <a:extLst>
              <a:ext uri="{FF2B5EF4-FFF2-40B4-BE49-F238E27FC236}">
                <a16:creationId xmlns:a16="http://schemas.microsoft.com/office/drawing/2014/main" id="{A097654D-84B6-FD78-17BE-2CB41BCC3A66}"/>
              </a:ext>
            </a:extLst>
          </p:cNvPr>
          <p:cNvSpPr/>
          <p:nvPr/>
        </p:nvSpPr>
        <p:spPr>
          <a:xfrm>
            <a:off x="5549738" y="4907560"/>
            <a:ext cx="45719" cy="6568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F548F5F4-D904-A754-3AEF-1718CF455A36}"/>
              </a:ext>
            </a:extLst>
          </p:cNvPr>
          <p:cNvPicPr>
            <a:picLocks noChangeAspect="1"/>
          </p:cNvPicPr>
          <p:nvPr/>
        </p:nvPicPr>
        <p:blipFill>
          <a:blip r:embed="rId2"/>
          <a:stretch>
            <a:fillRect/>
          </a:stretch>
        </p:blipFill>
        <p:spPr>
          <a:xfrm>
            <a:off x="3594262" y="3021302"/>
            <a:ext cx="5313699" cy="3078245"/>
          </a:xfrm>
          <a:prstGeom prst="rect">
            <a:avLst/>
          </a:prstGeom>
        </p:spPr>
      </p:pic>
      <p:sp>
        <p:nvSpPr>
          <p:cNvPr id="15" name="TextBox 14">
            <a:extLst>
              <a:ext uri="{FF2B5EF4-FFF2-40B4-BE49-F238E27FC236}">
                <a16:creationId xmlns:a16="http://schemas.microsoft.com/office/drawing/2014/main" id="{CC7FDCD6-E236-7086-FBBD-A8599846A9DB}"/>
              </a:ext>
            </a:extLst>
          </p:cNvPr>
          <p:cNvSpPr txBox="1"/>
          <p:nvPr/>
        </p:nvSpPr>
        <p:spPr>
          <a:xfrm>
            <a:off x="170161" y="1216620"/>
            <a:ext cx="7547709" cy="379976"/>
          </a:xfrm>
          <a:prstGeom prst="rect">
            <a:avLst/>
          </a:prstGeom>
          <a:noFill/>
        </p:spPr>
        <p:txBody>
          <a:bodyPr wrap="square" rtlCol="0">
            <a:spAutoFit/>
          </a:bodyPr>
          <a:lstStyle/>
          <a:p>
            <a:pPr marL="285750" indent="-285750" algn="just">
              <a:lnSpc>
                <a:spcPct val="110000"/>
              </a:lnSpc>
              <a:spcBef>
                <a:spcPts val="300"/>
              </a:spcBef>
              <a:buFont typeface="Arial" panose="020B0604020202020204" pitchFamily="34" charset="0"/>
              <a:buChar char="•"/>
            </a:pPr>
            <a:r>
              <a:rPr lang="vi-VN" sz="1800" dirty="0">
                <a:solidFill>
                  <a:srgbClr val="000000"/>
                </a:solidFill>
                <a:effectLst/>
                <a:ea typeface="MS Mincho" panose="02020609040205080304" pitchFamily="49" charset="-128"/>
              </a:rPr>
              <a:t>Tần số cao được lọc bởi C1 và R1 với tần số cắt là 15.9 Hz </a:t>
            </a:r>
            <a:endParaRPr lang="en-GB" sz="1800" dirty="0">
              <a:solidFill>
                <a:srgbClr val="000000"/>
              </a:solidFill>
              <a:effectLst/>
              <a:ea typeface="MS Mincho" panose="02020609040205080304" pitchFamily="49" charset="-128"/>
            </a:endParaRPr>
          </a:p>
        </p:txBody>
      </p:sp>
      <p:pic>
        <p:nvPicPr>
          <p:cNvPr id="17" name="Picture 16">
            <a:extLst>
              <a:ext uri="{FF2B5EF4-FFF2-40B4-BE49-F238E27FC236}">
                <a16:creationId xmlns:a16="http://schemas.microsoft.com/office/drawing/2014/main" id="{B424A36C-B2BC-47F4-EB25-F8E43DDDE059}"/>
              </a:ext>
            </a:extLst>
          </p:cNvPr>
          <p:cNvPicPr>
            <a:picLocks noChangeAspect="1"/>
          </p:cNvPicPr>
          <p:nvPr/>
        </p:nvPicPr>
        <p:blipFill>
          <a:blip r:embed="rId3"/>
          <a:stretch>
            <a:fillRect/>
          </a:stretch>
        </p:blipFill>
        <p:spPr>
          <a:xfrm>
            <a:off x="6593047" y="1016028"/>
            <a:ext cx="2362530" cy="781159"/>
          </a:xfrm>
          <a:prstGeom prst="rect">
            <a:avLst/>
          </a:prstGeom>
        </p:spPr>
      </p:pic>
      <p:sp>
        <p:nvSpPr>
          <p:cNvPr id="18" name="TextBox 17">
            <a:extLst>
              <a:ext uri="{FF2B5EF4-FFF2-40B4-BE49-F238E27FC236}">
                <a16:creationId xmlns:a16="http://schemas.microsoft.com/office/drawing/2014/main" id="{C6F9530F-8294-EE48-BDE1-0DCDB7A4FEC6}"/>
              </a:ext>
            </a:extLst>
          </p:cNvPr>
          <p:cNvSpPr txBox="1"/>
          <p:nvPr/>
        </p:nvSpPr>
        <p:spPr>
          <a:xfrm>
            <a:off x="170162" y="1753968"/>
            <a:ext cx="6214256" cy="923330"/>
          </a:xfrm>
          <a:prstGeom prst="rect">
            <a:avLst/>
          </a:prstGeom>
          <a:noFill/>
        </p:spPr>
        <p:txBody>
          <a:bodyPr wrap="square" rtlCol="0">
            <a:spAutoFit/>
          </a:bodyPr>
          <a:lstStyle/>
          <a:p>
            <a:pPr marL="285750" indent="-285750">
              <a:buFont typeface="Arial" panose="020B0604020202020204" pitchFamily="34" charset="0"/>
              <a:buChar char="•"/>
            </a:pPr>
            <a:r>
              <a:rPr lang="vi-VN" sz="1800" dirty="0">
                <a:effectLst/>
                <a:ea typeface="MS Mincho" panose="02020609040205080304" pitchFamily="49" charset="-128"/>
              </a:rPr>
              <a:t>Bộ lọc thứ hai được sử dụng để loại bỏ phần DC của tín hiệu. C2 và R2 tạo thành một bộ lọc thông </a:t>
            </a:r>
            <a:r>
              <a:rPr lang="en-US" sz="1800" dirty="0" err="1">
                <a:effectLst/>
                <a:latin typeface="Arial (Body)"/>
                <a:ea typeface="MS Mincho" panose="02020609040205080304" pitchFamily="49" charset="-128"/>
              </a:rPr>
              <a:t>cao</a:t>
            </a:r>
            <a:r>
              <a:rPr lang="vi-VN" sz="1800" dirty="0">
                <a:effectLst/>
                <a:ea typeface="MS Mincho" panose="02020609040205080304" pitchFamily="49" charset="-128"/>
              </a:rPr>
              <a:t> có tần số cắt là 0.072 Hz</a:t>
            </a:r>
            <a:endParaRPr lang="en-GB" dirty="0"/>
          </a:p>
        </p:txBody>
      </p:sp>
      <p:pic>
        <p:nvPicPr>
          <p:cNvPr id="20" name="Picture 19">
            <a:extLst>
              <a:ext uri="{FF2B5EF4-FFF2-40B4-BE49-F238E27FC236}">
                <a16:creationId xmlns:a16="http://schemas.microsoft.com/office/drawing/2014/main" id="{6E5228E0-9758-FBA0-C5C2-08610D341AAB}"/>
              </a:ext>
            </a:extLst>
          </p:cNvPr>
          <p:cNvPicPr>
            <a:picLocks noChangeAspect="1"/>
          </p:cNvPicPr>
          <p:nvPr/>
        </p:nvPicPr>
        <p:blipFill>
          <a:blip r:embed="rId4"/>
          <a:stretch>
            <a:fillRect/>
          </a:stretch>
        </p:blipFill>
        <p:spPr>
          <a:xfrm>
            <a:off x="6578757" y="1834615"/>
            <a:ext cx="2391109" cy="800212"/>
          </a:xfrm>
          <a:prstGeom prst="rect">
            <a:avLst/>
          </a:prstGeom>
        </p:spPr>
      </p:pic>
      <p:sp>
        <p:nvSpPr>
          <p:cNvPr id="21" name="TextBox 20">
            <a:extLst>
              <a:ext uri="{FF2B5EF4-FFF2-40B4-BE49-F238E27FC236}">
                <a16:creationId xmlns:a16="http://schemas.microsoft.com/office/drawing/2014/main" id="{433D8D33-A367-9682-A366-62F23458DBE1}"/>
              </a:ext>
            </a:extLst>
          </p:cNvPr>
          <p:cNvSpPr txBox="1"/>
          <p:nvPr/>
        </p:nvSpPr>
        <p:spPr>
          <a:xfrm>
            <a:off x="170161" y="2592465"/>
            <a:ext cx="7547709" cy="379976"/>
          </a:xfrm>
          <a:prstGeom prst="rect">
            <a:avLst/>
          </a:prstGeom>
          <a:noFill/>
        </p:spPr>
        <p:txBody>
          <a:bodyPr wrap="square" rtlCol="0">
            <a:spAutoFit/>
          </a:bodyPr>
          <a:lstStyle/>
          <a:p>
            <a:pPr marL="285750" indent="-285750" algn="just">
              <a:lnSpc>
                <a:spcPct val="110000"/>
              </a:lnSpc>
              <a:spcBef>
                <a:spcPts val="300"/>
              </a:spcBef>
              <a:buFont typeface="Arial" panose="020B0604020202020204" pitchFamily="34" charset="0"/>
              <a:buChar char="•"/>
            </a:pPr>
            <a:r>
              <a:rPr lang="vi-VN" sz="1800" dirty="0">
                <a:solidFill>
                  <a:srgbClr val="000000"/>
                </a:solidFill>
                <a:effectLst/>
                <a:ea typeface="MS Mincho" panose="02020609040205080304" pitchFamily="49" charset="-128"/>
              </a:rPr>
              <a:t>Độ </a:t>
            </a:r>
            <a:r>
              <a:rPr lang="vi-VN" sz="1800" dirty="0">
                <a:effectLst/>
                <a:ea typeface="MS Mincho" panose="02020609040205080304" pitchFamily="49" charset="-128"/>
              </a:rPr>
              <a:t>khuếch</a:t>
            </a:r>
            <a:r>
              <a:rPr lang="vi-VN" sz="1800" dirty="0">
                <a:solidFill>
                  <a:srgbClr val="000000"/>
                </a:solidFill>
                <a:effectLst/>
                <a:ea typeface="MS Mincho" panose="02020609040205080304" pitchFamily="49" charset="-128"/>
              </a:rPr>
              <a:t> đại của tầng thứ nhất là 22</a:t>
            </a:r>
            <a:endParaRPr lang="en-GB" sz="1800" dirty="0">
              <a:solidFill>
                <a:srgbClr val="000000"/>
              </a:solidFill>
              <a:effectLst/>
              <a:ea typeface="MS Mincho" panose="02020609040205080304" pitchFamily="49" charset="-128"/>
            </a:endParaRPr>
          </a:p>
        </p:txBody>
      </p:sp>
      <p:pic>
        <p:nvPicPr>
          <p:cNvPr id="23" name="Picture 22">
            <a:extLst>
              <a:ext uri="{FF2B5EF4-FFF2-40B4-BE49-F238E27FC236}">
                <a16:creationId xmlns:a16="http://schemas.microsoft.com/office/drawing/2014/main" id="{F072FFF6-B867-AEFB-9B41-E5886FC4BF37}"/>
              </a:ext>
            </a:extLst>
          </p:cNvPr>
          <p:cNvPicPr>
            <a:picLocks noChangeAspect="1"/>
          </p:cNvPicPr>
          <p:nvPr/>
        </p:nvPicPr>
        <p:blipFill>
          <a:blip r:embed="rId5"/>
          <a:stretch>
            <a:fillRect/>
          </a:stretch>
        </p:blipFill>
        <p:spPr>
          <a:xfrm>
            <a:off x="6251112" y="2400357"/>
            <a:ext cx="1552792" cy="628738"/>
          </a:xfrm>
          <a:prstGeom prst="rect">
            <a:avLst/>
          </a:prstGeom>
        </p:spPr>
      </p:pic>
      <p:sp>
        <p:nvSpPr>
          <p:cNvPr id="24" name="TextBox 23">
            <a:extLst>
              <a:ext uri="{FF2B5EF4-FFF2-40B4-BE49-F238E27FC236}">
                <a16:creationId xmlns:a16="http://schemas.microsoft.com/office/drawing/2014/main" id="{7FA102E0-FACC-20F6-E721-1EF7A8F34CDE}"/>
              </a:ext>
            </a:extLst>
          </p:cNvPr>
          <p:cNvSpPr txBox="1"/>
          <p:nvPr/>
        </p:nvSpPr>
        <p:spPr>
          <a:xfrm>
            <a:off x="170161" y="3006768"/>
            <a:ext cx="3137482" cy="1477328"/>
          </a:xfrm>
          <a:prstGeom prst="rect">
            <a:avLst/>
          </a:prstGeom>
          <a:noFill/>
        </p:spPr>
        <p:txBody>
          <a:bodyPr wrap="square" rtlCol="0">
            <a:spAutoFit/>
          </a:bodyPr>
          <a:lstStyle/>
          <a:p>
            <a:pPr marL="285750" indent="-285750" algn="just">
              <a:buFont typeface="Arial" panose="020B0604020202020204" pitchFamily="34" charset="0"/>
              <a:buChar char="•"/>
            </a:pPr>
            <a:r>
              <a:rPr lang="vi-VN" dirty="0"/>
              <a:t>Tương tự với tầng </a:t>
            </a:r>
            <a:r>
              <a:rPr lang="vi-VN" sz="1800" dirty="0">
                <a:effectLst/>
                <a:ea typeface="MS Mincho" panose="02020609040205080304" pitchFamily="49" charset="-128"/>
              </a:rPr>
              <a:t>khuếch đại thứ hai, tần số cắt thấp và cao lần lượt là 1.06Hz và 31.2Hz, hệ số khuếch đại là 34</a:t>
            </a:r>
            <a:endParaRPr lang="en-GB" dirty="0"/>
          </a:p>
        </p:txBody>
      </p:sp>
      <p:sp>
        <p:nvSpPr>
          <p:cNvPr id="26" name="TextBox 25">
            <a:extLst>
              <a:ext uri="{FF2B5EF4-FFF2-40B4-BE49-F238E27FC236}">
                <a16:creationId xmlns:a16="http://schemas.microsoft.com/office/drawing/2014/main" id="{C373CE30-4FBE-6743-E51D-0A983F635213}"/>
              </a:ext>
            </a:extLst>
          </p:cNvPr>
          <p:cNvSpPr txBox="1"/>
          <p:nvPr/>
        </p:nvSpPr>
        <p:spPr>
          <a:xfrm>
            <a:off x="170160" y="4560425"/>
            <a:ext cx="3424101" cy="723147"/>
          </a:xfrm>
          <a:prstGeom prst="rect">
            <a:avLst/>
          </a:prstGeom>
          <a:noFill/>
        </p:spPr>
        <p:txBody>
          <a:bodyPr wrap="square" rtlCol="0">
            <a:spAutoFit/>
          </a:bodyPr>
          <a:lstStyle/>
          <a:p>
            <a:pPr algn="just">
              <a:lnSpc>
                <a:spcPct val="110000"/>
              </a:lnSpc>
              <a:spcBef>
                <a:spcPts val="300"/>
              </a:spcBef>
            </a:pPr>
            <a:r>
              <a:rPr lang="en-US" b="1" dirty="0">
                <a:solidFill>
                  <a:srgbClr val="000000"/>
                </a:solidFill>
                <a:ea typeface="MS Mincho" panose="02020609040205080304" pitchFamily="49" charset="-128"/>
              </a:rPr>
              <a:t>  =&gt; H</a:t>
            </a:r>
            <a:r>
              <a:rPr lang="vi-VN" sz="1800" b="1" dirty="0">
                <a:solidFill>
                  <a:srgbClr val="000000"/>
                </a:solidFill>
                <a:effectLst/>
                <a:ea typeface="MS Mincho" panose="02020609040205080304" pitchFamily="49" charset="-128"/>
              </a:rPr>
              <a:t>ệ số </a:t>
            </a:r>
            <a:r>
              <a:rPr lang="vi-VN" sz="1800" b="1" kern="1200" dirty="0">
                <a:solidFill>
                  <a:srgbClr val="000000"/>
                </a:solidFill>
                <a:effectLst/>
                <a:latin typeface="Arial" panose="020B0604020202020204" pitchFamily="34" charset="0"/>
                <a:ea typeface="MS Mincho" panose="02020609040205080304" pitchFamily="49" charset="-128"/>
                <a:cs typeface="+mn-cs"/>
              </a:rPr>
              <a:t>khuếch đại</a:t>
            </a:r>
          </a:p>
          <a:p>
            <a:pPr algn="just">
              <a:lnSpc>
                <a:spcPct val="110000"/>
              </a:lnSpc>
              <a:spcBef>
                <a:spcPts val="300"/>
              </a:spcBef>
            </a:pPr>
            <a:r>
              <a:rPr lang="vi-VN" b="1" dirty="0">
                <a:solidFill>
                  <a:srgbClr val="000000"/>
                </a:solidFill>
                <a:latin typeface="Arial" panose="020B0604020202020204" pitchFamily="34" charset="0"/>
                <a:ea typeface="MS Mincho" panose="02020609040205080304" pitchFamily="49" charset="-128"/>
              </a:rPr>
              <a:t>     </a:t>
            </a:r>
            <a:r>
              <a:rPr lang="vi-VN" sz="1800" b="1" kern="1200" dirty="0">
                <a:solidFill>
                  <a:srgbClr val="000000"/>
                </a:solidFill>
                <a:effectLst/>
                <a:latin typeface="Arial" panose="020B0604020202020204" pitchFamily="34" charset="0"/>
                <a:ea typeface="MS Mincho" panose="02020609040205080304" pitchFamily="49" charset="-128"/>
                <a:cs typeface="+mn-cs"/>
              </a:rPr>
              <a:t> sau</a:t>
            </a:r>
            <a:r>
              <a:rPr lang="vi-VN" b="1" dirty="0">
                <a:solidFill>
                  <a:srgbClr val="000000"/>
                </a:solidFill>
                <a:latin typeface="Arial" panose="020B0604020202020204" pitchFamily="34" charset="0"/>
                <a:ea typeface="MS Mincho" panose="02020609040205080304" pitchFamily="49" charset="-128"/>
              </a:rPr>
              <a:t> </a:t>
            </a:r>
            <a:r>
              <a:rPr lang="vi-VN" sz="1800" b="1" kern="1200" dirty="0">
                <a:solidFill>
                  <a:srgbClr val="000000"/>
                </a:solidFill>
                <a:effectLst/>
                <a:latin typeface="Arial" panose="020B0604020202020204" pitchFamily="34" charset="0"/>
                <a:ea typeface="MS Mincho" panose="02020609040205080304" pitchFamily="49" charset="-128"/>
                <a:cs typeface="+mn-cs"/>
              </a:rPr>
              <a:t>2 tầng là 748(57dB)</a:t>
            </a:r>
            <a:r>
              <a:rPr lang="en-US" sz="1800" b="1" kern="1200" dirty="0">
                <a:solidFill>
                  <a:srgbClr val="000000"/>
                </a:solidFill>
                <a:effectLst/>
                <a:latin typeface="Arial" panose="020B0604020202020204" pitchFamily="34" charset="0"/>
                <a:ea typeface="MS Mincho" panose="02020609040205080304" pitchFamily="49" charset="-128"/>
                <a:cs typeface="+mn-cs"/>
              </a:rPr>
              <a:t> </a:t>
            </a:r>
            <a:endParaRPr lang="en-GB" sz="1800" b="1" dirty="0">
              <a:solidFill>
                <a:srgbClr val="000000"/>
              </a:solidFill>
              <a:effectLst/>
              <a:ea typeface="MS Mincho" panose="02020609040205080304" pitchFamily="49" charset="-128"/>
            </a:endParaRPr>
          </a:p>
        </p:txBody>
      </p:sp>
      <p:sp>
        <p:nvSpPr>
          <p:cNvPr id="9" name="TextBox 8">
            <a:extLst>
              <a:ext uri="{FF2B5EF4-FFF2-40B4-BE49-F238E27FC236}">
                <a16:creationId xmlns:a16="http://schemas.microsoft.com/office/drawing/2014/main" id="{0011F2FD-ABC1-3944-FE90-88B288528EDC}"/>
              </a:ext>
            </a:extLst>
          </p:cNvPr>
          <p:cNvSpPr txBox="1"/>
          <p:nvPr/>
        </p:nvSpPr>
        <p:spPr>
          <a:xfrm>
            <a:off x="5449960" y="6099547"/>
            <a:ext cx="517785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a:t>
            </a:r>
            <a:r>
              <a:rPr lang="vi-VN" sz="1600" dirty="0">
                <a:latin typeface="Calibri" panose="020F0502020204030204" pitchFamily="34" charset="0"/>
                <a:ea typeface="Calibri" panose="020F0502020204030204" pitchFamily="34" charset="0"/>
                <a:cs typeface="Calibri" panose="020F0502020204030204" pitchFamily="34" charset="0"/>
              </a:rPr>
              <a:t>8</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Mô</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phỏng</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675CF5C-2458-083D-5D0E-F481E202206C}"/>
              </a:ext>
            </a:extLst>
          </p:cNvPr>
          <p:cNvSpPr txBox="1"/>
          <p:nvPr/>
        </p:nvSpPr>
        <p:spPr>
          <a:xfrm>
            <a:off x="254052" y="825187"/>
            <a:ext cx="6800271" cy="446276"/>
          </a:xfrm>
          <a:prstGeom prst="rect">
            <a:avLst/>
          </a:prstGeom>
          <a:noFill/>
        </p:spPr>
        <p:txBody>
          <a:bodyPr wrap="square" rtlCol="0">
            <a:spAutoFit/>
          </a:bodyPr>
          <a:lstStyle/>
          <a:p>
            <a:r>
              <a:rPr lang="vi-VN" sz="2300" b="1" dirty="0">
                <a:solidFill>
                  <a:srgbClr val="FF0000"/>
                </a:solidFill>
                <a:latin typeface="Arial (Body)"/>
              </a:rPr>
              <a:t>2.</a:t>
            </a:r>
            <a:r>
              <a:rPr lang="en-US" sz="2300" b="1" dirty="0">
                <a:solidFill>
                  <a:srgbClr val="FF0000"/>
                </a:solidFill>
                <a:latin typeface="Arial (Body)"/>
              </a:rPr>
              <a:t>2</a:t>
            </a:r>
            <a:r>
              <a:rPr lang="vi-VN" sz="2300" b="1" dirty="0">
                <a:solidFill>
                  <a:srgbClr val="FF0000"/>
                </a:solidFill>
                <a:latin typeface="Arial (Body)"/>
              </a:rPr>
              <a:t> HARDWARE</a:t>
            </a:r>
            <a:endParaRPr lang="en-GB" sz="2300" b="1" dirty="0">
              <a:solidFill>
                <a:srgbClr val="FF0000"/>
              </a:solidFill>
              <a:latin typeface="Arial (Body)"/>
            </a:endParaRPr>
          </a:p>
        </p:txBody>
      </p:sp>
    </p:spTree>
    <p:extLst>
      <p:ext uri="{BB962C8B-B14F-4D97-AF65-F5344CB8AC3E}">
        <p14:creationId xmlns:p14="http://schemas.microsoft.com/office/powerpoint/2010/main" val="3140516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086F6-2E75-A062-F89C-2C442102DD5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9DB1D4-34A2-F1D4-2186-55DFBCA12D43}"/>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5" name="Title 1">
            <a:extLst>
              <a:ext uri="{FF2B5EF4-FFF2-40B4-BE49-F238E27FC236}">
                <a16:creationId xmlns:a16="http://schemas.microsoft.com/office/drawing/2014/main" id="{DFB9644E-5F99-4DFB-17C7-D1FC8D2895C7}"/>
              </a:ext>
            </a:extLst>
          </p:cNvPr>
          <p:cNvSpPr>
            <a:spLocks noGrp="1"/>
          </p:cNvSpPr>
          <p:nvPr>
            <p:ph type="title"/>
          </p:nvPr>
        </p:nvSpPr>
        <p:spPr>
          <a:xfrm>
            <a:off x="254052" y="112543"/>
            <a:ext cx="8635896" cy="436098"/>
          </a:xfrm>
          <a:prstGeom prst="rect">
            <a:avLst/>
          </a:prstGeom>
        </p:spPr>
        <p:txBody>
          <a:bodyPr/>
          <a:lstStyle/>
          <a:p>
            <a:r>
              <a:rPr lang="en-GB" dirty="0">
                <a:latin typeface="Arial" panose="020B0604020202020204" pitchFamily="34" charset="0"/>
                <a:cs typeface="Arial" panose="020B0604020202020204" pitchFamily="34" charset="0"/>
              </a:rPr>
              <a:t>2</a:t>
            </a:r>
            <a:r>
              <a:rPr lang="vi-VN" dirty="0">
                <a:latin typeface="Arial" panose="020B0604020202020204" pitchFamily="34" charset="0"/>
                <a:cs typeface="Arial" panose="020B0604020202020204" pitchFamily="34" charset="0"/>
              </a:rPr>
              <a:t>.THIẾT KẾ-TRIỂN KHAI HỆ THỐNG</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44219D6-599A-D939-52AD-3095B79D9387}"/>
              </a:ext>
            </a:extLst>
          </p:cNvPr>
          <p:cNvSpPr txBox="1"/>
          <p:nvPr/>
        </p:nvSpPr>
        <p:spPr>
          <a:xfrm>
            <a:off x="254052" y="841134"/>
            <a:ext cx="6800271" cy="446276"/>
          </a:xfrm>
          <a:prstGeom prst="rect">
            <a:avLst/>
          </a:prstGeom>
          <a:noFill/>
        </p:spPr>
        <p:txBody>
          <a:bodyPr wrap="square" rtlCol="0">
            <a:spAutoFit/>
          </a:bodyPr>
          <a:lstStyle/>
          <a:p>
            <a:r>
              <a:rPr lang="vi-VN" sz="2300" b="1" dirty="0">
                <a:solidFill>
                  <a:srgbClr val="FF0000"/>
                </a:solidFill>
                <a:latin typeface="Arial (Body)"/>
              </a:rPr>
              <a:t>2.</a:t>
            </a:r>
            <a:r>
              <a:rPr lang="en-US" sz="2300" b="1" dirty="0">
                <a:solidFill>
                  <a:srgbClr val="FF0000"/>
                </a:solidFill>
                <a:latin typeface="Arial (Body)"/>
              </a:rPr>
              <a:t>2</a:t>
            </a:r>
            <a:r>
              <a:rPr lang="vi-VN" sz="2300" b="1" dirty="0">
                <a:solidFill>
                  <a:srgbClr val="FF0000"/>
                </a:solidFill>
                <a:latin typeface="Arial (Body)"/>
              </a:rPr>
              <a:t> HARDWARE</a:t>
            </a:r>
            <a:endParaRPr lang="en-GB" sz="2300" b="1" dirty="0">
              <a:solidFill>
                <a:srgbClr val="FF0000"/>
              </a:solidFill>
              <a:latin typeface="Arial (Body)"/>
            </a:endParaRPr>
          </a:p>
        </p:txBody>
      </p:sp>
      <p:sp>
        <p:nvSpPr>
          <p:cNvPr id="4" name="TextBox 3">
            <a:extLst>
              <a:ext uri="{FF2B5EF4-FFF2-40B4-BE49-F238E27FC236}">
                <a16:creationId xmlns:a16="http://schemas.microsoft.com/office/drawing/2014/main" id="{8430CB19-555F-57BB-3843-036D07DF1C91}"/>
              </a:ext>
            </a:extLst>
          </p:cNvPr>
          <p:cNvSpPr txBox="1"/>
          <p:nvPr/>
        </p:nvSpPr>
        <p:spPr>
          <a:xfrm>
            <a:off x="4811085" y="1109344"/>
            <a:ext cx="2411836" cy="338554"/>
          </a:xfrm>
          <a:prstGeom prst="rect">
            <a:avLst/>
          </a:prstGeom>
          <a:noFill/>
        </p:spPr>
        <p:txBody>
          <a:bodyPr wrap="square" rtlCol="0">
            <a:spAutoFit/>
          </a:bodyPr>
          <a:lstStyle/>
          <a:p>
            <a:r>
              <a:rPr lang="vi-VN" sz="1600" b="1" dirty="0"/>
              <a:t>Khối nguồn và output</a:t>
            </a:r>
            <a:endParaRPr lang="en-GB" sz="1600" b="1" dirty="0"/>
          </a:p>
        </p:txBody>
      </p:sp>
      <p:pic>
        <p:nvPicPr>
          <p:cNvPr id="7" name="Picture 6">
            <a:extLst>
              <a:ext uri="{FF2B5EF4-FFF2-40B4-BE49-F238E27FC236}">
                <a16:creationId xmlns:a16="http://schemas.microsoft.com/office/drawing/2014/main" id="{12BC789B-DE2B-3AA0-5217-DAD0B38D3D39}"/>
              </a:ext>
            </a:extLst>
          </p:cNvPr>
          <p:cNvPicPr>
            <a:picLocks noChangeAspect="1"/>
          </p:cNvPicPr>
          <p:nvPr/>
        </p:nvPicPr>
        <p:blipFill>
          <a:blip r:embed="rId2"/>
          <a:stretch>
            <a:fillRect/>
          </a:stretch>
        </p:blipFill>
        <p:spPr>
          <a:xfrm>
            <a:off x="1244925" y="1463578"/>
            <a:ext cx="5977996" cy="3930844"/>
          </a:xfrm>
          <a:prstGeom prst="rect">
            <a:avLst/>
          </a:prstGeom>
        </p:spPr>
      </p:pic>
      <p:sp>
        <p:nvSpPr>
          <p:cNvPr id="3" name="Rectangle: Rounded Corners 2">
            <a:extLst>
              <a:ext uri="{FF2B5EF4-FFF2-40B4-BE49-F238E27FC236}">
                <a16:creationId xmlns:a16="http://schemas.microsoft.com/office/drawing/2014/main" id="{DB134BCF-D1B0-8751-94B1-094F39E520D9}"/>
              </a:ext>
            </a:extLst>
          </p:cNvPr>
          <p:cNvSpPr/>
          <p:nvPr/>
        </p:nvSpPr>
        <p:spPr>
          <a:xfrm>
            <a:off x="5136104" y="1447898"/>
            <a:ext cx="1208015" cy="13673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A33E4348-3C85-FE2A-811A-1FD55DED33F2}"/>
              </a:ext>
            </a:extLst>
          </p:cNvPr>
          <p:cNvSpPr/>
          <p:nvPr/>
        </p:nvSpPr>
        <p:spPr>
          <a:xfrm>
            <a:off x="4676861" y="4253219"/>
            <a:ext cx="2411836" cy="115688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B892948-D0BD-FE17-428A-08631378E727}"/>
              </a:ext>
            </a:extLst>
          </p:cNvPr>
          <p:cNvSpPr txBox="1"/>
          <p:nvPr/>
        </p:nvSpPr>
        <p:spPr>
          <a:xfrm>
            <a:off x="5214752" y="5485580"/>
            <a:ext cx="1652631" cy="338554"/>
          </a:xfrm>
          <a:prstGeom prst="rect">
            <a:avLst/>
          </a:prstGeom>
          <a:noFill/>
        </p:spPr>
        <p:txBody>
          <a:bodyPr wrap="square" rtlCol="0">
            <a:spAutoFit/>
          </a:bodyPr>
          <a:lstStyle/>
          <a:p>
            <a:r>
              <a:rPr lang="vi-VN" sz="1600" b="1" dirty="0"/>
              <a:t>Khối phân áp</a:t>
            </a:r>
            <a:endParaRPr lang="en-GB" sz="1600" b="1" dirty="0"/>
          </a:p>
        </p:txBody>
      </p:sp>
      <p:sp>
        <p:nvSpPr>
          <p:cNvPr id="11" name="Rectangle: Rounded Corners 10">
            <a:extLst>
              <a:ext uri="{FF2B5EF4-FFF2-40B4-BE49-F238E27FC236}">
                <a16:creationId xmlns:a16="http://schemas.microsoft.com/office/drawing/2014/main" id="{99621F8C-7E54-53B4-B068-0164F2F0330A}"/>
              </a:ext>
            </a:extLst>
          </p:cNvPr>
          <p:cNvSpPr/>
          <p:nvPr/>
        </p:nvSpPr>
        <p:spPr>
          <a:xfrm>
            <a:off x="4009938" y="3046493"/>
            <a:ext cx="1337289" cy="1559063"/>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188591E-2028-A79B-17DF-B116B596DF06}"/>
              </a:ext>
            </a:extLst>
          </p:cNvPr>
          <p:cNvSpPr txBox="1"/>
          <p:nvPr/>
        </p:nvSpPr>
        <p:spPr>
          <a:xfrm>
            <a:off x="3517084" y="4605556"/>
            <a:ext cx="1652631" cy="338554"/>
          </a:xfrm>
          <a:prstGeom prst="rect">
            <a:avLst/>
          </a:prstGeom>
          <a:noFill/>
        </p:spPr>
        <p:txBody>
          <a:bodyPr wrap="square" rtlCol="0">
            <a:spAutoFit/>
          </a:bodyPr>
          <a:lstStyle/>
          <a:p>
            <a:r>
              <a:rPr lang="vi-VN" sz="1600" b="1" dirty="0"/>
              <a:t>LM 358</a:t>
            </a:r>
            <a:endParaRPr lang="en-GB" sz="1600" b="1" dirty="0"/>
          </a:p>
        </p:txBody>
      </p:sp>
      <p:sp>
        <p:nvSpPr>
          <p:cNvPr id="8" name="TextBox 7">
            <a:extLst>
              <a:ext uri="{FF2B5EF4-FFF2-40B4-BE49-F238E27FC236}">
                <a16:creationId xmlns:a16="http://schemas.microsoft.com/office/drawing/2014/main" id="{E741930C-E70D-6984-951D-4783E70130B2}"/>
              </a:ext>
            </a:extLst>
          </p:cNvPr>
          <p:cNvSpPr txBox="1"/>
          <p:nvPr/>
        </p:nvSpPr>
        <p:spPr>
          <a:xfrm>
            <a:off x="2758299" y="5807247"/>
            <a:ext cx="517785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a:t>
            </a:r>
            <a:r>
              <a:rPr lang="vi-VN" sz="1600" dirty="0">
                <a:latin typeface="Calibri" panose="020F0502020204030204" pitchFamily="34" charset="0"/>
                <a:ea typeface="Calibri" panose="020F0502020204030204" pitchFamily="34" charset="0"/>
                <a:cs typeface="Calibri" panose="020F0502020204030204" pitchFamily="34" charset="0"/>
              </a:rPr>
              <a:t>9</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Sơ</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đồ</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mạch</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nguyên</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lý</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của</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cảm</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biến</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379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E30D5-0AAE-AFB9-1179-3175B5C565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0A3B6B-2280-BA87-1304-5744D7CF5420}"/>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5" name="Title 1">
            <a:extLst>
              <a:ext uri="{FF2B5EF4-FFF2-40B4-BE49-F238E27FC236}">
                <a16:creationId xmlns:a16="http://schemas.microsoft.com/office/drawing/2014/main" id="{684F1B6A-8B19-31C8-A002-3EBB0AF23961}"/>
              </a:ext>
            </a:extLst>
          </p:cNvPr>
          <p:cNvSpPr>
            <a:spLocks noGrp="1"/>
          </p:cNvSpPr>
          <p:nvPr>
            <p:ph type="title"/>
          </p:nvPr>
        </p:nvSpPr>
        <p:spPr>
          <a:xfrm>
            <a:off x="254052" y="112543"/>
            <a:ext cx="8635896" cy="436098"/>
          </a:xfrm>
          <a:prstGeom prst="rect">
            <a:avLst/>
          </a:prstGeom>
        </p:spPr>
        <p:txBody>
          <a:bodyPr/>
          <a:lstStyle/>
          <a:p>
            <a:r>
              <a:rPr lang="en-GB" dirty="0">
                <a:latin typeface="Arial" panose="020B0604020202020204" pitchFamily="34" charset="0"/>
                <a:cs typeface="Arial" panose="020B0604020202020204" pitchFamily="34" charset="0"/>
              </a:rPr>
              <a:t>2</a:t>
            </a:r>
            <a:r>
              <a:rPr lang="vi-VN" dirty="0">
                <a:latin typeface="Arial" panose="020B0604020202020204" pitchFamily="34" charset="0"/>
                <a:cs typeface="Arial" panose="020B0604020202020204" pitchFamily="34" charset="0"/>
              </a:rPr>
              <a:t>.THIẾT KẾ-TRIỂN KHAI HỆ THỐNG</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2E99E60-18F8-298B-4EC5-960CE0ED7A83}"/>
              </a:ext>
            </a:extLst>
          </p:cNvPr>
          <p:cNvSpPr txBox="1"/>
          <p:nvPr/>
        </p:nvSpPr>
        <p:spPr>
          <a:xfrm>
            <a:off x="254052" y="872380"/>
            <a:ext cx="6800271" cy="446276"/>
          </a:xfrm>
          <a:prstGeom prst="rect">
            <a:avLst/>
          </a:prstGeom>
          <a:noFill/>
        </p:spPr>
        <p:txBody>
          <a:bodyPr wrap="square" rtlCol="0">
            <a:spAutoFit/>
          </a:bodyPr>
          <a:lstStyle/>
          <a:p>
            <a:r>
              <a:rPr lang="vi-VN" sz="2300" b="1" dirty="0">
                <a:solidFill>
                  <a:srgbClr val="FF0000"/>
                </a:solidFill>
                <a:latin typeface="Arial (Body)"/>
              </a:rPr>
              <a:t>2.</a:t>
            </a:r>
            <a:r>
              <a:rPr lang="en-US" sz="2300" b="1" dirty="0">
                <a:solidFill>
                  <a:srgbClr val="FF0000"/>
                </a:solidFill>
                <a:latin typeface="Arial (Body)"/>
              </a:rPr>
              <a:t>2</a:t>
            </a:r>
            <a:r>
              <a:rPr lang="vi-VN" sz="2300" b="1" dirty="0">
                <a:solidFill>
                  <a:srgbClr val="FF0000"/>
                </a:solidFill>
                <a:latin typeface="Arial (Body)"/>
              </a:rPr>
              <a:t> HARDWARE</a:t>
            </a:r>
            <a:endParaRPr lang="en-GB" sz="2300" b="1" dirty="0">
              <a:solidFill>
                <a:srgbClr val="FF0000"/>
              </a:solidFill>
              <a:latin typeface="Arial (Body)"/>
            </a:endParaRPr>
          </a:p>
        </p:txBody>
      </p:sp>
      <p:pic>
        <p:nvPicPr>
          <p:cNvPr id="3" name="Picture 2">
            <a:extLst>
              <a:ext uri="{FF2B5EF4-FFF2-40B4-BE49-F238E27FC236}">
                <a16:creationId xmlns:a16="http://schemas.microsoft.com/office/drawing/2014/main" id="{653025E6-D778-6493-C689-1776EFE018EB}"/>
              </a:ext>
            </a:extLst>
          </p:cNvPr>
          <p:cNvPicPr>
            <a:picLocks noChangeAspect="1"/>
          </p:cNvPicPr>
          <p:nvPr/>
        </p:nvPicPr>
        <p:blipFill>
          <a:blip r:embed="rId2"/>
          <a:stretch>
            <a:fillRect/>
          </a:stretch>
        </p:blipFill>
        <p:spPr>
          <a:xfrm>
            <a:off x="173664" y="1255327"/>
            <a:ext cx="2484976" cy="2206807"/>
          </a:xfrm>
          <a:prstGeom prst="rect">
            <a:avLst/>
          </a:prstGeom>
        </p:spPr>
      </p:pic>
      <p:pic>
        <p:nvPicPr>
          <p:cNvPr id="7" name="Picture 6">
            <a:extLst>
              <a:ext uri="{FF2B5EF4-FFF2-40B4-BE49-F238E27FC236}">
                <a16:creationId xmlns:a16="http://schemas.microsoft.com/office/drawing/2014/main" id="{2B1BD4B6-7150-8935-A1C2-432C6423DE6B}"/>
              </a:ext>
            </a:extLst>
          </p:cNvPr>
          <p:cNvPicPr>
            <a:picLocks noChangeAspect="1"/>
          </p:cNvPicPr>
          <p:nvPr/>
        </p:nvPicPr>
        <p:blipFill>
          <a:blip r:embed="rId3"/>
          <a:stretch>
            <a:fillRect/>
          </a:stretch>
        </p:blipFill>
        <p:spPr>
          <a:xfrm>
            <a:off x="4254456" y="3653443"/>
            <a:ext cx="4889546" cy="2389001"/>
          </a:xfrm>
          <a:prstGeom prst="rect">
            <a:avLst/>
          </a:prstGeom>
        </p:spPr>
      </p:pic>
      <p:pic>
        <p:nvPicPr>
          <p:cNvPr id="12" name="Picture 11">
            <a:extLst>
              <a:ext uri="{FF2B5EF4-FFF2-40B4-BE49-F238E27FC236}">
                <a16:creationId xmlns:a16="http://schemas.microsoft.com/office/drawing/2014/main" id="{F9CF2505-221F-015B-F46C-763151184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1923" y="1000634"/>
            <a:ext cx="2284071" cy="2259089"/>
          </a:xfrm>
          <a:prstGeom prst="rect">
            <a:avLst/>
          </a:prstGeom>
        </p:spPr>
      </p:pic>
      <p:pic>
        <p:nvPicPr>
          <p:cNvPr id="8" name="Picture 7">
            <a:extLst>
              <a:ext uri="{FF2B5EF4-FFF2-40B4-BE49-F238E27FC236}">
                <a16:creationId xmlns:a16="http://schemas.microsoft.com/office/drawing/2014/main" id="{EA7BA915-4F6C-AE1E-4065-69E58179C007}"/>
              </a:ext>
            </a:extLst>
          </p:cNvPr>
          <p:cNvPicPr>
            <a:picLocks noChangeAspect="1"/>
          </p:cNvPicPr>
          <p:nvPr/>
        </p:nvPicPr>
        <p:blipFill>
          <a:blip r:embed="rId5"/>
          <a:stretch>
            <a:fillRect/>
          </a:stretch>
        </p:blipFill>
        <p:spPr>
          <a:xfrm>
            <a:off x="1700994" y="4063925"/>
            <a:ext cx="1399584" cy="2074083"/>
          </a:xfrm>
          <a:prstGeom prst="rect">
            <a:avLst/>
          </a:prstGeom>
        </p:spPr>
      </p:pic>
      <p:pic>
        <p:nvPicPr>
          <p:cNvPr id="14" name="Picture 13">
            <a:extLst>
              <a:ext uri="{FF2B5EF4-FFF2-40B4-BE49-F238E27FC236}">
                <a16:creationId xmlns:a16="http://schemas.microsoft.com/office/drawing/2014/main" id="{A7476DF0-7D26-580B-CEC6-1C198CE5B800}"/>
              </a:ext>
            </a:extLst>
          </p:cNvPr>
          <p:cNvPicPr>
            <a:picLocks noChangeAspect="1"/>
          </p:cNvPicPr>
          <p:nvPr/>
        </p:nvPicPr>
        <p:blipFill>
          <a:blip r:embed="rId6"/>
          <a:stretch>
            <a:fillRect/>
          </a:stretch>
        </p:blipFill>
        <p:spPr>
          <a:xfrm rot="5400000">
            <a:off x="1061044" y="4178878"/>
            <a:ext cx="333344" cy="313228"/>
          </a:xfrm>
          <a:prstGeom prst="rect">
            <a:avLst/>
          </a:prstGeom>
        </p:spPr>
      </p:pic>
      <p:pic>
        <p:nvPicPr>
          <p:cNvPr id="15" name="Picture 14">
            <a:extLst>
              <a:ext uri="{FF2B5EF4-FFF2-40B4-BE49-F238E27FC236}">
                <a16:creationId xmlns:a16="http://schemas.microsoft.com/office/drawing/2014/main" id="{6CE73915-E907-FD02-1086-764DFD192A4A}"/>
              </a:ext>
            </a:extLst>
          </p:cNvPr>
          <p:cNvPicPr>
            <a:picLocks noChangeAspect="1"/>
          </p:cNvPicPr>
          <p:nvPr/>
        </p:nvPicPr>
        <p:blipFill>
          <a:blip r:embed="rId6"/>
          <a:stretch>
            <a:fillRect/>
          </a:stretch>
        </p:blipFill>
        <p:spPr>
          <a:xfrm rot="5400000">
            <a:off x="1061191" y="4475011"/>
            <a:ext cx="333344" cy="313228"/>
          </a:xfrm>
          <a:prstGeom prst="rect">
            <a:avLst/>
          </a:prstGeom>
        </p:spPr>
      </p:pic>
      <p:pic>
        <p:nvPicPr>
          <p:cNvPr id="16" name="Picture 15">
            <a:extLst>
              <a:ext uri="{FF2B5EF4-FFF2-40B4-BE49-F238E27FC236}">
                <a16:creationId xmlns:a16="http://schemas.microsoft.com/office/drawing/2014/main" id="{433C2627-9764-03D6-B04E-FA88860E51DD}"/>
              </a:ext>
            </a:extLst>
          </p:cNvPr>
          <p:cNvPicPr>
            <a:picLocks noChangeAspect="1"/>
          </p:cNvPicPr>
          <p:nvPr/>
        </p:nvPicPr>
        <p:blipFill>
          <a:blip r:embed="rId6"/>
          <a:stretch>
            <a:fillRect/>
          </a:stretch>
        </p:blipFill>
        <p:spPr>
          <a:xfrm rot="5400000">
            <a:off x="1064627" y="4771144"/>
            <a:ext cx="333344" cy="313228"/>
          </a:xfrm>
          <a:prstGeom prst="rect">
            <a:avLst/>
          </a:prstGeom>
        </p:spPr>
      </p:pic>
      <p:pic>
        <p:nvPicPr>
          <p:cNvPr id="17" name="Picture 16">
            <a:extLst>
              <a:ext uri="{FF2B5EF4-FFF2-40B4-BE49-F238E27FC236}">
                <a16:creationId xmlns:a16="http://schemas.microsoft.com/office/drawing/2014/main" id="{CEDDA9D7-FD4A-4439-85F6-E56ECC3CAB52}"/>
              </a:ext>
            </a:extLst>
          </p:cNvPr>
          <p:cNvPicPr>
            <a:picLocks noChangeAspect="1"/>
          </p:cNvPicPr>
          <p:nvPr/>
        </p:nvPicPr>
        <p:blipFill>
          <a:blip r:embed="rId6"/>
          <a:stretch>
            <a:fillRect/>
          </a:stretch>
        </p:blipFill>
        <p:spPr>
          <a:xfrm rot="5400000">
            <a:off x="1064627" y="5434270"/>
            <a:ext cx="333344" cy="313228"/>
          </a:xfrm>
          <a:prstGeom prst="rect">
            <a:avLst/>
          </a:prstGeom>
        </p:spPr>
      </p:pic>
      <p:pic>
        <p:nvPicPr>
          <p:cNvPr id="18" name="Picture 17">
            <a:extLst>
              <a:ext uri="{FF2B5EF4-FFF2-40B4-BE49-F238E27FC236}">
                <a16:creationId xmlns:a16="http://schemas.microsoft.com/office/drawing/2014/main" id="{486312F7-C4EA-3406-A52F-B11D424EDDAA}"/>
              </a:ext>
            </a:extLst>
          </p:cNvPr>
          <p:cNvPicPr>
            <a:picLocks noChangeAspect="1"/>
          </p:cNvPicPr>
          <p:nvPr/>
        </p:nvPicPr>
        <p:blipFill>
          <a:blip r:embed="rId6"/>
          <a:stretch>
            <a:fillRect/>
          </a:stretch>
        </p:blipFill>
        <p:spPr>
          <a:xfrm rot="5400000">
            <a:off x="1061044" y="5103120"/>
            <a:ext cx="333344" cy="313228"/>
          </a:xfrm>
          <a:prstGeom prst="rect">
            <a:avLst/>
          </a:prstGeom>
        </p:spPr>
      </p:pic>
      <p:cxnSp>
        <p:nvCxnSpPr>
          <p:cNvPr id="20" name="Straight Connector 19">
            <a:extLst>
              <a:ext uri="{FF2B5EF4-FFF2-40B4-BE49-F238E27FC236}">
                <a16:creationId xmlns:a16="http://schemas.microsoft.com/office/drawing/2014/main" id="{DC76261F-82A0-C423-7EC2-ED1AFDE5E4FB}"/>
              </a:ext>
            </a:extLst>
          </p:cNvPr>
          <p:cNvCxnSpPr>
            <a:cxnSpLocks/>
            <a:stCxn id="14" idx="0"/>
          </p:cNvCxnSpPr>
          <p:nvPr/>
        </p:nvCxnSpPr>
        <p:spPr>
          <a:xfrm>
            <a:off x="1384330" y="4335492"/>
            <a:ext cx="553527" cy="600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96827-5A5F-8996-DF3F-A4407E1D319D}"/>
              </a:ext>
            </a:extLst>
          </p:cNvPr>
          <p:cNvCxnSpPr>
            <a:cxnSpLocks/>
          </p:cNvCxnSpPr>
          <p:nvPr/>
        </p:nvCxnSpPr>
        <p:spPr>
          <a:xfrm>
            <a:off x="1384330" y="4645426"/>
            <a:ext cx="553527" cy="30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67FE220-0C6D-F5C5-AD86-4CB8D85C528C}"/>
              </a:ext>
            </a:extLst>
          </p:cNvPr>
          <p:cNvCxnSpPr>
            <a:cxnSpLocks/>
          </p:cNvCxnSpPr>
          <p:nvPr/>
        </p:nvCxnSpPr>
        <p:spPr>
          <a:xfrm>
            <a:off x="1391349" y="4911677"/>
            <a:ext cx="546508" cy="33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F3F043-5C93-B229-8380-284965AA9C63}"/>
              </a:ext>
            </a:extLst>
          </p:cNvPr>
          <p:cNvCxnSpPr>
            <a:cxnSpLocks/>
          </p:cNvCxnSpPr>
          <p:nvPr/>
        </p:nvCxnSpPr>
        <p:spPr>
          <a:xfrm flipV="1">
            <a:off x="1364607" y="4936122"/>
            <a:ext cx="573250" cy="654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B23FC8A-A2FA-112E-F258-0D964DD9BDC2}"/>
              </a:ext>
            </a:extLst>
          </p:cNvPr>
          <p:cNvCxnSpPr>
            <a:cxnSpLocks/>
          </p:cNvCxnSpPr>
          <p:nvPr/>
        </p:nvCxnSpPr>
        <p:spPr>
          <a:xfrm flipV="1">
            <a:off x="1384330" y="4930359"/>
            <a:ext cx="553527" cy="32395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442347D-1704-6091-4FAC-5BDE4EADCA7A}"/>
              </a:ext>
            </a:extLst>
          </p:cNvPr>
          <p:cNvSpPr txBox="1"/>
          <p:nvPr/>
        </p:nvSpPr>
        <p:spPr>
          <a:xfrm>
            <a:off x="694851" y="3536058"/>
            <a:ext cx="1912761"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a:t>
            </a:r>
            <a:r>
              <a:rPr lang="vi-VN" sz="1600" dirty="0">
                <a:latin typeface="Calibri" panose="020F0502020204030204" pitchFamily="34" charset="0"/>
                <a:ea typeface="Calibri" panose="020F0502020204030204" pitchFamily="34" charset="0"/>
                <a:cs typeface="Calibri" panose="020F0502020204030204" pitchFamily="34" charset="0"/>
              </a:rPr>
              <a:t>10</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Mạch</a:t>
            </a:r>
            <a:r>
              <a:rPr lang="en-US" sz="1600" dirty="0">
                <a:latin typeface="Calibri" panose="020F0502020204030204" pitchFamily="34" charset="0"/>
                <a:ea typeface="MS Mincho" panose="02020609040205080304" pitchFamily="49" charset="-128"/>
                <a:cs typeface="Calibri" panose="020F0502020204030204" pitchFamily="34" charset="0"/>
              </a:rPr>
              <a:t> PCB</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AA4D1ADF-B81D-7B29-5AD4-11CD0C2E6B70}"/>
              </a:ext>
            </a:extLst>
          </p:cNvPr>
          <p:cNvSpPr txBox="1"/>
          <p:nvPr/>
        </p:nvSpPr>
        <p:spPr>
          <a:xfrm>
            <a:off x="5861470" y="3401453"/>
            <a:ext cx="248497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a:t>
            </a:r>
            <a:r>
              <a:rPr lang="vi-VN" sz="1600" dirty="0">
                <a:latin typeface="Calibri" panose="020F0502020204030204" pitchFamily="34" charset="0"/>
                <a:ea typeface="Calibri" panose="020F0502020204030204" pitchFamily="34" charset="0"/>
                <a:cs typeface="Calibri" panose="020F0502020204030204" pitchFamily="34" charset="0"/>
              </a:rPr>
              <a:t>11</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Mạch</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hoàn</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thiện</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01FEFE46-055F-1871-B834-478383056F1A}"/>
              </a:ext>
            </a:extLst>
          </p:cNvPr>
          <p:cNvSpPr txBox="1"/>
          <p:nvPr/>
        </p:nvSpPr>
        <p:spPr>
          <a:xfrm>
            <a:off x="436730" y="5903816"/>
            <a:ext cx="381772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a:t>
            </a:r>
            <a:r>
              <a:rPr lang="vi-VN" sz="1600" dirty="0">
                <a:latin typeface="Calibri" panose="020F0502020204030204" pitchFamily="34" charset="0"/>
                <a:ea typeface="Calibri" panose="020F0502020204030204" pitchFamily="34" charset="0"/>
                <a:cs typeface="Calibri" panose="020F0502020204030204" pitchFamily="34" charset="0"/>
              </a:rPr>
              <a:t>12</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Kết</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nối</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cảm</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biến</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với</a:t>
            </a:r>
            <a:r>
              <a:rPr lang="en-US" sz="1600" dirty="0">
                <a:latin typeface="Calibri" panose="020F0502020204030204" pitchFamily="34" charset="0"/>
                <a:ea typeface="MS Mincho" panose="02020609040205080304" pitchFamily="49" charset="-128"/>
                <a:cs typeface="Calibri" panose="020F0502020204030204" pitchFamily="34" charset="0"/>
              </a:rPr>
              <a:t> vi </a:t>
            </a:r>
            <a:r>
              <a:rPr lang="en-US" sz="1600" dirty="0" err="1">
                <a:latin typeface="Calibri" panose="020F0502020204030204" pitchFamily="34" charset="0"/>
                <a:ea typeface="MS Mincho" panose="02020609040205080304" pitchFamily="49" charset="-128"/>
                <a:cs typeface="Calibri" panose="020F0502020204030204" pitchFamily="34" charset="0"/>
              </a:rPr>
              <a:t>điều</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khiển</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7E2B2E5C-1BB5-A5B0-82CF-3D3786781A16}"/>
              </a:ext>
            </a:extLst>
          </p:cNvPr>
          <p:cNvSpPr txBox="1"/>
          <p:nvPr/>
        </p:nvSpPr>
        <p:spPr>
          <a:xfrm>
            <a:off x="5991006" y="5864770"/>
            <a:ext cx="1912761"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a:t>
            </a:r>
            <a:r>
              <a:rPr lang="vi-VN" sz="1600" dirty="0">
                <a:latin typeface="Calibri" panose="020F0502020204030204" pitchFamily="34" charset="0"/>
                <a:ea typeface="Calibri" panose="020F0502020204030204" pitchFamily="34" charset="0"/>
                <a:cs typeface="Calibri" panose="020F0502020204030204" pitchFamily="34" charset="0"/>
              </a:rPr>
              <a:t>13</a:t>
            </a:r>
            <a:r>
              <a:rPr lang="en-US" sz="1600" dirty="0">
                <a:latin typeface="Calibri" panose="020F0502020204030204" pitchFamily="34" charset="0"/>
                <a:ea typeface="Calibri" panose="020F0502020204030204" pitchFamily="34" charset="0"/>
                <a:cs typeface="Calibri" panose="020F0502020204030204" pitchFamily="34" charset="0"/>
              </a:rPr>
              <a:t> PIR ARRAY</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2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03899-7C19-60C1-412F-D8D0E0B63C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0E388D-14A8-6BB4-2BD9-4D78000C8AC7}"/>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5" name="Title 1">
            <a:extLst>
              <a:ext uri="{FF2B5EF4-FFF2-40B4-BE49-F238E27FC236}">
                <a16:creationId xmlns:a16="http://schemas.microsoft.com/office/drawing/2014/main" id="{A568E29C-D5C9-F053-D31B-8F16A291FC6E}"/>
              </a:ext>
            </a:extLst>
          </p:cNvPr>
          <p:cNvSpPr>
            <a:spLocks noGrp="1"/>
          </p:cNvSpPr>
          <p:nvPr>
            <p:ph type="title"/>
          </p:nvPr>
        </p:nvSpPr>
        <p:spPr>
          <a:xfrm>
            <a:off x="254052" y="112543"/>
            <a:ext cx="8635896" cy="436098"/>
          </a:xfrm>
          <a:prstGeom prst="rect">
            <a:avLst/>
          </a:prstGeom>
        </p:spPr>
        <p:txBody>
          <a:bodyPr/>
          <a:lstStyle/>
          <a:p>
            <a:r>
              <a:rPr lang="en-GB" dirty="0">
                <a:latin typeface="Arial" panose="020B0604020202020204" pitchFamily="34" charset="0"/>
                <a:cs typeface="Arial" panose="020B0604020202020204" pitchFamily="34" charset="0"/>
              </a:rPr>
              <a:t>2</a:t>
            </a:r>
            <a:r>
              <a:rPr lang="vi-VN" dirty="0">
                <a:latin typeface="Arial" panose="020B0604020202020204" pitchFamily="34" charset="0"/>
                <a:cs typeface="Arial" panose="020B0604020202020204" pitchFamily="34" charset="0"/>
              </a:rPr>
              <a:t>.THIẾT KẾ-TRIỂN KHAI HỆ THỐNG</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58663D4-1238-C643-F7D0-F8D77C4AC6A7}"/>
              </a:ext>
            </a:extLst>
          </p:cNvPr>
          <p:cNvSpPr txBox="1"/>
          <p:nvPr/>
        </p:nvSpPr>
        <p:spPr>
          <a:xfrm>
            <a:off x="254052" y="783723"/>
            <a:ext cx="6800271" cy="446276"/>
          </a:xfrm>
          <a:prstGeom prst="rect">
            <a:avLst/>
          </a:prstGeom>
          <a:noFill/>
        </p:spPr>
        <p:txBody>
          <a:bodyPr wrap="square" rtlCol="0">
            <a:spAutoFit/>
          </a:bodyPr>
          <a:lstStyle/>
          <a:p>
            <a:r>
              <a:rPr lang="vi-VN" sz="2300" b="1" dirty="0">
                <a:solidFill>
                  <a:srgbClr val="FF0000"/>
                </a:solidFill>
                <a:latin typeface="Arial (Body)"/>
              </a:rPr>
              <a:t>2.</a:t>
            </a:r>
            <a:r>
              <a:rPr lang="en-US" sz="2300" b="1" dirty="0">
                <a:solidFill>
                  <a:srgbClr val="FF0000"/>
                </a:solidFill>
                <a:latin typeface="Arial (Body)"/>
              </a:rPr>
              <a:t>3</a:t>
            </a:r>
            <a:r>
              <a:rPr lang="vi-VN" sz="2300" b="1" dirty="0">
                <a:solidFill>
                  <a:srgbClr val="FF0000"/>
                </a:solidFill>
                <a:latin typeface="Arial (Body)"/>
              </a:rPr>
              <a:t> Firmware</a:t>
            </a:r>
            <a:endParaRPr lang="en-GB" sz="2300" b="1" dirty="0">
              <a:solidFill>
                <a:srgbClr val="FF0000"/>
              </a:solidFill>
              <a:latin typeface="Arial (Body)"/>
            </a:endParaRPr>
          </a:p>
        </p:txBody>
      </p:sp>
      <p:sp>
        <p:nvSpPr>
          <p:cNvPr id="9" name="TextBox 8">
            <a:extLst>
              <a:ext uri="{FF2B5EF4-FFF2-40B4-BE49-F238E27FC236}">
                <a16:creationId xmlns:a16="http://schemas.microsoft.com/office/drawing/2014/main" id="{54BB760E-8B3C-7ED9-D8E0-E8E102ABDA46}"/>
              </a:ext>
            </a:extLst>
          </p:cNvPr>
          <p:cNvSpPr txBox="1"/>
          <p:nvPr/>
        </p:nvSpPr>
        <p:spPr>
          <a:xfrm>
            <a:off x="254051" y="1262126"/>
            <a:ext cx="8399755" cy="1200329"/>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Arial" panose="020B0604020202020204" pitchFamily="34" charset="0"/>
              </a:rPr>
              <a:t>ESP32 </a:t>
            </a:r>
            <a:r>
              <a:rPr lang="en-US" sz="1800" dirty="0" err="1">
                <a:effectLst/>
                <a:latin typeface="Arial" panose="020B0604020202020204" pitchFamily="34" charset="0"/>
                <a:ea typeface="MS Mincho" panose="02020609040205080304" pitchFamily="49" charset="-128"/>
                <a:cs typeface="Arial" panose="020B0604020202020204" pitchFamily="34" charset="0"/>
              </a:rPr>
              <a:t>sẽ</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được</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sử</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dụng</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để</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thực</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hiện</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các</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nhiệm</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vụ</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chính</a:t>
            </a:r>
            <a:r>
              <a:rPr lang="en-US" sz="1800" dirty="0">
                <a:effectLst/>
                <a:latin typeface="Arial" panose="020B0604020202020204" pitchFamily="34" charset="0"/>
                <a:ea typeface="MS Mincho" panose="02020609040205080304" pitchFamily="49" charset="-128"/>
                <a:cs typeface="Arial" panose="020B0604020202020204" pitchFamily="34" charset="0"/>
              </a:rPr>
              <a:t> bao </a:t>
            </a:r>
            <a:r>
              <a:rPr lang="en-US" sz="1800" dirty="0" err="1">
                <a:effectLst/>
                <a:latin typeface="Arial" panose="020B0604020202020204" pitchFamily="34" charset="0"/>
                <a:ea typeface="MS Mincho" panose="02020609040205080304" pitchFamily="49" charset="-128"/>
                <a:cs typeface="Arial" panose="020B0604020202020204" pitchFamily="34" charset="0"/>
              </a:rPr>
              <a:t>gồm</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kết</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nối</a:t>
            </a:r>
            <a:r>
              <a:rPr lang="en-US" sz="1800" dirty="0">
                <a:effectLst/>
                <a:latin typeface="Arial" panose="020B0604020202020204" pitchFamily="34" charset="0"/>
                <a:ea typeface="MS Mincho" panose="02020609040205080304" pitchFamily="49" charset="-128"/>
                <a:cs typeface="Arial" panose="020B0604020202020204" pitchFamily="34" charset="0"/>
              </a:rPr>
              <a:t> Wi-Fi, </a:t>
            </a:r>
            <a:r>
              <a:rPr lang="en-US" sz="1800" dirty="0" err="1">
                <a:effectLst/>
                <a:latin typeface="Arial" panose="020B0604020202020204" pitchFamily="34" charset="0"/>
                <a:ea typeface="MS Mincho" panose="02020609040205080304" pitchFamily="49" charset="-128"/>
                <a:cs typeface="Arial" panose="020B0604020202020204" pitchFamily="34" charset="0"/>
              </a:rPr>
              <a:t>thu</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thập</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dữ</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liệu</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từ</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các</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cảm</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biến</a:t>
            </a:r>
            <a:r>
              <a:rPr lang="en-US" sz="1800" dirty="0">
                <a:effectLst/>
                <a:latin typeface="Arial" panose="020B0604020202020204" pitchFamily="34" charset="0"/>
                <a:ea typeface="MS Mincho" panose="02020609040205080304" pitchFamily="49" charset="-128"/>
                <a:cs typeface="Arial" panose="020B0604020202020204" pitchFamily="34" charset="0"/>
              </a:rPr>
              <a:t> analog </a:t>
            </a:r>
            <a:r>
              <a:rPr lang="en-US" sz="1800" dirty="0" err="1">
                <a:effectLst/>
                <a:latin typeface="Arial" panose="020B0604020202020204" pitchFamily="34" charset="0"/>
                <a:ea typeface="MS Mincho" panose="02020609040205080304" pitchFamily="49" charset="-128"/>
                <a:cs typeface="Arial" panose="020B0604020202020204" pitchFamily="34" charset="0"/>
              </a:rPr>
              <a:t>và</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gửi</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dữ</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liệu</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thu</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thập</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được</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lên</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nền</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tảng</a:t>
            </a:r>
            <a:r>
              <a:rPr lang="en-US" sz="1800" dirty="0">
                <a:effectLst/>
                <a:latin typeface="Arial" panose="020B0604020202020204" pitchFamily="34" charset="0"/>
                <a:ea typeface="MS Mincho" panose="02020609040205080304" pitchFamily="49" charset="-128"/>
                <a:cs typeface="Arial" panose="020B0604020202020204" pitchFamily="34" charset="0"/>
              </a:rPr>
              <a:t> T</a:t>
            </a:r>
            <a:r>
              <a:rPr lang="vi-VN" sz="1800" dirty="0">
                <a:effectLst/>
                <a:latin typeface="Arial" panose="020B0604020202020204" pitchFamily="34" charset="0"/>
                <a:ea typeface="MS Mincho" panose="02020609040205080304" pitchFamily="49" charset="-128"/>
                <a:cs typeface="Arial" panose="020B0604020202020204" pitchFamily="34" charset="0"/>
              </a:rPr>
              <a:t>hingsBoard qua giao thức HTTP. Tần số lấy mẫu từ cảm biến là 100hz,</a:t>
            </a:r>
            <a:r>
              <a:rPr lang="en-US" dirty="0">
                <a:latin typeface="Arial" panose="020B0604020202020204" pitchFamily="34" charset="0"/>
                <a:ea typeface="MS Mincho" panose="02020609040205080304" pitchFamily="49" charset="-128"/>
                <a:cs typeface="Arial" panose="020B0604020202020204" pitchFamily="34" charset="0"/>
              </a:rPr>
              <a:t> </a:t>
            </a:r>
            <a:r>
              <a:rPr lang="vi-VN" sz="1800" dirty="0">
                <a:effectLst/>
                <a:latin typeface="Arial" panose="020B0604020202020204" pitchFamily="34" charset="0"/>
                <a:ea typeface="MS Mincho" panose="02020609040205080304" pitchFamily="49" charset="-128"/>
                <a:cs typeface="Arial" panose="020B0604020202020204" pitchFamily="34" charset="0"/>
              </a:rPr>
              <a:t>sau một giây sẽ gửi lên Thingsboard 1 lần</a:t>
            </a:r>
            <a:endParaRPr lang="en-GB"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E4BE4B1-E9F3-67F1-9404-084999215C31}"/>
              </a:ext>
            </a:extLst>
          </p:cNvPr>
          <p:cNvSpPr txBox="1"/>
          <p:nvPr/>
        </p:nvSpPr>
        <p:spPr>
          <a:xfrm>
            <a:off x="254052" y="2889289"/>
            <a:ext cx="2793948" cy="2031325"/>
          </a:xfrm>
          <a:prstGeom prst="rect">
            <a:avLst/>
          </a:prstGeom>
          <a:noFill/>
        </p:spPr>
        <p:txBody>
          <a:bodyPr wrap="square" rtlCol="0">
            <a:spAutoFit/>
          </a:bodyPr>
          <a:lstStyle/>
          <a:p>
            <a:pPr marL="285750" indent="-285750">
              <a:buFont typeface="Arial" panose="020B0604020202020204" pitchFamily="34" charset="0"/>
              <a:buChar char="•"/>
            </a:pPr>
            <a:r>
              <a:rPr lang="vi-VN" dirty="0">
                <a:latin typeface="Arial" panose="020B0604020202020204" pitchFamily="34" charset="0"/>
                <a:cs typeface="Arial" panose="020B0604020202020204" pitchFamily="34" charset="0"/>
              </a:rPr>
              <a:t>Mỗi gói tin bao gồm:</a:t>
            </a:r>
            <a:br>
              <a:rPr lang="vi-VN" dirty="0">
                <a:latin typeface="Arial" panose="020B0604020202020204" pitchFamily="34" charset="0"/>
                <a:cs typeface="Arial" panose="020B0604020202020204" pitchFamily="34" charset="0"/>
              </a:rPr>
            </a:br>
            <a:r>
              <a:rPr lang="en-US" i="1" dirty="0">
                <a:latin typeface="Arial" panose="020B0604020202020204" pitchFamily="34" charset="0"/>
                <a:cs typeface="Arial" panose="020B0604020202020204" pitchFamily="34" charset="0"/>
              </a:rPr>
              <a:t>- </a:t>
            </a:r>
            <a:r>
              <a:rPr lang="vi-VN" i="1" dirty="0">
                <a:latin typeface="Arial" panose="020B0604020202020204" pitchFamily="34" charset="0"/>
                <a:cs typeface="Arial" panose="020B0604020202020204" pitchFamily="34" charset="0"/>
              </a:rPr>
              <a:t>timestamp:</a:t>
            </a:r>
            <a:r>
              <a:rPr lang="en-US" i="1" dirty="0">
                <a:latin typeface="Arial" panose="020B0604020202020204" pitchFamily="34" charset="0"/>
                <a:cs typeface="Arial" panose="020B0604020202020204" pitchFamily="34" charset="0"/>
              </a:rPr>
              <a:t> </a:t>
            </a:r>
            <a:r>
              <a:rPr lang="vi-VN" i="1" dirty="0">
                <a:latin typeface="Arial" panose="020B0604020202020204" pitchFamily="34" charset="0"/>
                <a:cs typeface="Arial" panose="020B0604020202020204" pitchFamily="34" charset="0"/>
              </a:rPr>
              <a:t>thời gian </a:t>
            </a:r>
            <a:r>
              <a:rPr lang="en-US" i="1" dirty="0">
                <a:latin typeface="Arial" panose="020B0604020202020204" pitchFamily="34" charset="0"/>
                <a:cs typeface="Arial" panose="020B0604020202020204" pitchFamily="34" charset="0"/>
              </a:rPr>
              <a:t>       	</a:t>
            </a:r>
            <a:r>
              <a:rPr lang="vi-VN" i="1" dirty="0">
                <a:latin typeface="Arial" panose="020B0604020202020204" pitchFamily="34" charset="0"/>
                <a:cs typeface="Arial" panose="020B0604020202020204" pitchFamily="34" charset="0"/>
              </a:rPr>
              <a:t>tại lúc thu</a:t>
            </a:r>
          </a:p>
          <a:p>
            <a:r>
              <a:rPr lang="en-US" i="1" dirty="0">
                <a:latin typeface="Arial" panose="020B0604020202020204" pitchFamily="34" charset="0"/>
                <a:cs typeface="Arial" panose="020B0604020202020204" pitchFamily="34" charset="0"/>
              </a:rPr>
              <a:t>    - </a:t>
            </a:r>
            <a:r>
              <a:rPr lang="vi-VN" i="1" dirty="0">
                <a:latin typeface="Arial" panose="020B0604020202020204" pitchFamily="34" charset="0"/>
                <a:cs typeface="Arial" panose="020B0604020202020204" pitchFamily="34" charset="0"/>
              </a:rPr>
              <a:t>label:</a:t>
            </a:r>
            <a:r>
              <a:rPr lang="en-US" i="1" dirty="0">
                <a:latin typeface="Arial" panose="020B0604020202020204" pitchFamily="34" charset="0"/>
                <a:cs typeface="Arial" panose="020B0604020202020204" pitchFamily="34" charset="0"/>
              </a:rPr>
              <a:t> </a:t>
            </a:r>
            <a:r>
              <a:rPr lang="vi-VN" i="1" dirty="0">
                <a:latin typeface="Arial" panose="020B0604020202020204" pitchFamily="34" charset="0"/>
                <a:cs typeface="Arial" panose="020B0604020202020204" pitchFamily="34" charset="0"/>
              </a:rPr>
              <a:t>nhãn của mảng </a:t>
            </a:r>
            <a:r>
              <a:rPr lang="en-US" i="1" dirty="0">
                <a:latin typeface="Arial" panose="020B0604020202020204" pitchFamily="34" charset="0"/>
                <a:cs typeface="Arial" panose="020B0604020202020204" pitchFamily="34" charset="0"/>
              </a:rPr>
              <a:t>	</a:t>
            </a:r>
            <a:r>
              <a:rPr lang="vi-VN" i="1" dirty="0">
                <a:latin typeface="Arial" panose="020B0604020202020204" pitchFamily="34" charset="0"/>
                <a:cs typeface="Arial" panose="020B0604020202020204" pitchFamily="34" charset="0"/>
              </a:rPr>
              <a:t>cảm biến</a:t>
            </a:r>
          </a:p>
          <a:p>
            <a:r>
              <a:rPr lang="en-US" i="1" dirty="0">
                <a:latin typeface="Arial" panose="020B0604020202020204" pitchFamily="34" charset="0"/>
                <a:cs typeface="Arial" panose="020B0604020202020204" pitchFamily="34" charset="0"/>
              </a:rPr>
              <a:t>    - </a:t>
            </a:r>
            <a:r>
              <a:rPr lang="vi-VN" i="1" dirty="0">
                <a:latin typeface="Arial" panose="020B0604020202020204" pitchFamily="34" charset="0"/>
                <a:cs typeface="Arial" panose="020B0604020202020204" pitchFamily="34" charset="0"/>
              </a:rPr>
              <a:t>v</a:t>
            </a:r>
            <a:r>
              <a:rPr lang="en-GB" i="1" dirty="0" err="1">
                <a:latin typeface="Arial" panose="020B0604020202020204" pitchFamily="34" charset="0"/>
                <a:cs typeface="Arial" panose="020B0604020202020204" pitchFamily="34" charset="0"/>
              </a:rPr>
              <a:t>ols</a:t>
            </a:r>
            <a:r>
              <a:rPr lang="vi-VN" i="1"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 </a:t>
            </a:r>
            <a:r>
              <a:rPr lang="vi-VN" i="1" dirty="0">
                <a:latin typeface="Arial" panose="020B0604020202020204" pitchFamily="34" charset="0"/>
                <a:cs typeface="Arial" panose="020B0604020202020204" pitchFamily="34" charset="0"/>
              </a:rPr>
              <a:t>mảng chứa 100 </a:t>
            </a:r>
            <a:r>
              <a:rPr lang="en-US" i="1" dirty="0">
                <a:latin typeface="Arial" panose="020B0604020202020204" pitchFamily="34" charset="0"/>
                <a:cs typeface="Arial" panose="020B0604020202020204" pitchFamily="34" charset="0"/>
              </a:rPr>
              <a:t>	</a:t>
            </a:r>
            <a:r>
              <a:rPr lang="vi-VN" i="1" dirty="0">
                <a:latin typeface="Arial" panose="020B0604020202020204" pitchFamily="34" charset="0"/>
                <a:cs typeface="Arial" panose="020B0604020202020204" pitchFamily="34" charset="0"/>
              </a:rPr>
              <a:t>giá trị ADC</a:t>
            </a:r>
            <a:r>
              <a:rPr lang="en-US" i="1" dirty="0">
                <a:latin typeface="Arial" panose="020B0604020202020204" pitchFamily="34" charset="0"/>
                <a:cs typeface="Arial" panose="020B0604020202020204" pitchFamily="34" charset="0"/>
              </a:rPr>
              <a:t> </a:t>
            </a:r>
            <a:endParaRPr lang="en-GB" i="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C21B214-77AE-4F42-02F8-B7434B4090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3416" y="2889289"/>
            <a:ext cx="5460390" cy="2840879"/>
          </a:xfrm>
          <a:prstGeom prst="rect">
            <a:avLst/>
          </a:prstGeom>
          <a:noFill/>
          <a:ln>
            <a:noFill/>
          </a:ln>
        </p:spPr>
      </p:pic>
      <p:sp>
        <p:nvSpPr>
          <p:cNvPr id="3" name="TextBox 2">
            <a:extLst>
              <a:ext uri="{FF2B5EF4-FFF2-40B4-BE49-F238E27FC236}">
                <a16:creationId xmlns:a16="http://schemas.microsoft.com/office/drawing/2014/main" id="{93935902-5C39-683A-88EA-1381F38265E5}"/>
              </a:ext>
            </a:extLst>
          </p:cNvPr>
          <p:cNvSpPr txBox="1"/>
          <p:nvPr/>
        </p:nvSpPr>
        <p:spPr>
          <a:xfrm>
            <a:off x="3575211" y="5792382"/>
            <a:ext cx="5728809"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a:t>
            </a:r>
            <a:r>
              <a:rPr lang="vi-VN" sz="1600" dirty="0">
                <a:latin typeface="Calibri" panose="020F0502020204030204" pitchFamily="34" charset="0"/>
                <a:ea typeface="Calibri" panose="020F0502020204030204" pitchFamily="34" charset="0"/>
                <a:cs typeface="Calibri" panose="020F0502020204030204" pitchFamily="34" charset="0"/>
              </a:rPr>
              <a:t>14</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Cấu</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trúc</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gói</a:t>
            </a:r>
            <a:r>
              <a:rPr lang="en-US" sz="1600" dirty="0">
                <a:latin typeface="Calibri" panose="020F0502020204030204" pitchFamily="34" charset="0"/>
                <a:ea typeface="MS Mincho" panose="02020609040205080304" pitchFamily="49" charset="-128"/>
                <a:cs typeface="Calibri" panose="020F0502020204030204" pitchFamily="34" charset="0"/>
              </a:rPr>
              <a:t> tin </a:t>
            </a:r>
            <a:r>
              <a:rPr lang="en-US" sz="1600" dirty="0" err="1">
                <a:latin typeface="Calibri" panose="020F0502020204030204" pitchFamily="34" charset="0"/>
                <a:ea typeface="MS Mincho" panose="02020609040205080304" pitchFamily="49" charset="-128"/>
                <a:cs typeface="Calibri" panose="020F0502020204030204" pitchFamily="34" charset="0"/>
              </a:rPr>
              <a:t>gửi</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lên</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Thingsboard</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dùng</a:t>
            </a:r>
            <a:r>
              <a:rPr lang="en-US" sz="1600" dirty="0">
                <a:latin typeface="Calibri" panose="020F0502020204030204" pitchFamily="34" charset="0"/>
                <a:ea typeface="MS Mincho" panose="02020609040205080304" pitchFamily="49" charset="-128"/>
                <a:cs typeface="Calibri" panose="020F0502020204030204" pitchFamily="34" charset="0"/>
              </a:rPr>
              <a:t> HTTP</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3552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D76C6-9D26-2015-0E7D-8541A61673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ABADE6-FAEC-A87E-3FEF-0AD8B8DB37C2}"/>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5" name="Title 1">
            <a:extLst>
              <a:ext uri="{FF2B5EF4-FFF2-40B4-BE49-F238E27FC236}">
                <a16:creationId xmlns:a16="http://schemas.microsoft.com/office/drawing/2014/main" id="{9F2421B7-9837-8B65-CFA2-7464155B0486}"/>
              </a:ext>
            </a:extLst>
          </p:cNvPr>
          <p:cNvSpPr>
            <a:spLocks noGrp="1"/>
          </p:cNvSpPr>
          <p:nvPr>
            <p:ph type="title"/>
          </p:nvPr>
        </p:nvSpPr>
        <p:spPr>
          <a:xfrm>
            <a:off x="254052" y="112543"/>
            <a:ext cx="8635896" cy="436098"/>
          </a:xfrm>
          <a:prstGeom prst="rect">
            <a:avLst/>
          </a:prstGeom>
        </p:spPr>
        <p:txBody>
          <a:bodyPr/>
          <a:lstStyle/>
          <a:p>
            <a:r>
              <a:rPr lang="en-GB" dirty="0">
                <a:latin typeface="Arial" panose="020B0604020202020204" pitchFamily="34" charset="0"/>
                <a:cs typeface="Arial" panose="020B0604020202020204" pitchFamily="34" charset="0"/>
              </a:rPr>
              <a:t>2</a:t>
            </a:r>
            <a:r>
              <a:rPr lang="vi-VN" dirty="0">
                <a:latin typeface="Arial" panose="020B0604020202020204" pitchFamily="34" charset="0"/>
                <a:cs typeface="Arial" panose="020B0604020202020204" pitchFamily="34" charset="0"/>
              </a:rPr>
              <a:t>.THIẾT KẾ-TRIỂN KHAI HỆ THỐNG</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8C79560-E190-9D84-2281-11D383DCD194}"/>
              </a:ext>
            </a:extLst>
          </p:cNvPr>
          <p:cNvSpPr txBox="1"/>
          <p:nvPr/>
        </p:nvSpPr>
        <p:spPr>
          <a:xfrm>
            <a:off x="254052" y="827742"/>
            <a:ext cx="6800271" cy="446276"/>
          </a:xfrm>
          <a:prstGeom prst="rect">
            <a:avLst/>
          </a:prstGeom>
          <a:noFill/>
        </p:spPr>
        <p:txBody>
          <a:bodyPr wrap="square" rtlCol="0">
            <a:spAutoFit/>
          </a:bodyPr>
          <a:lstStyle/>
          <a:p>
            <a:r>
              <a:rPr lang="vi-VN" sz="2300" b="1" dirty="0">
                <a:solidFill>
                  <a:srgbClr val="FF0000"/>
                </a:solidFill>
                <a:latin typeface="Arial (Body)"/>
              </a:rPr>
              <a:t>2.</a:t>
            </a:r>
            <a:r>
              <a:rPr lang="en-US" sz="2300" b="1" dirty="0">
                <a:solidFill>
                  <a:srgbClr val="FF0000"/>
                </a:solidFill>
                <a:latin typeface="Arial (Body)"/>
              </a:rPr>
              <a:t>4</a:t>
            </a:r>
            <a:r>
              <a:rPr lang="vi-VN" sz="2300" b="1" dirty="0">
                <a:solidFill>
                  <a:srgbClr val="FF0000"/>
                </a:solidFill>
                <a:latin typeface="Arial (Body)"/>
              </a:rPr>
              <a:t> Nền tảng Thingsboard</a:t>
            </a:r>
            <a:endParaRPr lang="en-GB" sz="2300" b="1" dirty="0">
              <a:solidFill>
                <a:srgbClr val="FF0000"/>
              </a:solidFill>
              <a:latin typeface="Arial (Body)"/>
            </a:endParaRPr>
          </a:p>
        </p:txBody>
      </p:sp>
      <p:pic>
        <p:nvPicPr>
          <p:cNvPr id="3" name="Picture 2">
            <a:extLst>
              <a:ext uri="{FF2B5EF4-FFF2-40B4-BE49-F238E27FC236}">
                <a16:creationId xmlns:a16="http://schemas.microsoft.com/office/drawing/2014/main" id="{25C9B1C6-C7D0-A87E-FE2A-0A713ADDF257}"/>
              </a:ext>
            </a:extLst>
          </p:cNvPr>
          <p:cNvPicPr>
            <a:picLocks noChangeAspect="1"/>
          </p:cNvPicPr>
          <p:nvPr/>
        </p:nvPicPr>
        <p:blipFill>
          <a:blip r:embed="rId2"/>
          <a:stretch>
            <a:fillRect/>
          </a:stretch>
        </p:blipFill>
        <p:spPr>
          <a:xfrm>
            <a:off x="1165488" y="2334389"/>
            <a:ext cx="7013519" cy="3648337"/>
          </a:xfrm>
          <a:prstGeom prst="rect">
            <a:avLst/>
          </a:prstGeom>
        </p:spPr>
      </p:pic>
      <p:sp>
        <p:nvSpPr>
          <p:cNvPr id="4" name="TextBox 3">
            <a:extLst>
              <a:ext uri="{FF2B5EF4-FFF2-40B4-BE49-F238E27FC236}">
                <a16:creationId xmlns:a16="http://schemas.microsoft.com/office/drawing/2014/main" id="{94B24962-2E48-BE7D-CCD7-09B8E80A2687}"/>
              </a:ext>
            </a:extLst>
          </p:cNvPr>
          <p:cNvSpPr txBox="1"/>
          <p:nvPr/>
        </p:nvSpPr>
        <p:spPr>
          <a:xfrm>
            <a:off x="480767" y="1411059"/>
            <a:ext cx="7975076" cy="923330"/>
          </a:xfrm>
          <a:prstGeom prst="rect">
            <a:avLst/>
          </a:prstGeom>
          <a:noFill/>
        </p:spPr>
        <p:txBody>
          <a:bodyPr wrap="square" rtlCol="0">
            <a:spAutoFit/>
          </a:bodyPr>
          <a:lstStyle/>
          <a:p>
            <a:pPr algn="just"/>
            <a:r>
              <a:rPr lang="vi-VN" dirty="0"/>
              <a:t>Trực quan hóa dữ liệu gửi lên từ ESP32,lưu dữ liệu này vào cơ sở dữ liệu phục vụ cho các công việc khác về sau, đưa ra cảnh báo với người dùng nếu phát hiện có người di chuyển trong </a:t>
            </a:r>
            <a:r>
              <a:rPr lang="vi-VN" dirty="0">
                <a:latin typeface="Arial (Body)"/>
              </a:rPr>
              <a:t>vùng </a:t>
            </a:r>
            <a:r>
              <a:rPr lang="en-US" dirty="0" err="1">
                <a:latin typeface="Arial (Body)"/>
              </a:rPr>
              <a:t>giám</a:t>
            </a:r>
            <a:r>
              <a:rPr lang="en-US" dirty="0">
                <a:latin typeface="Arial (Body)"/>
              </a:rPr>
              <a:t> </a:t>
            </a:r>
            <a:r>
              <a:rPr lang="vi-VN" dirty="0">
                <a:latin typeface="Arial (Body)"/>
              </a:rPr>
              <a:t>sát</a:t>
            </a:r>
            <a:endParaRPr lang="en-GB" dirty="0">
              <a:latin typeface="Arial (Body)"/>
            </a:endParaRPr>
          </a:p>
        </p:txBody>
      </p:sp>
      <p:sp>
        <p:nvSpPr>
          <p:cNvPr id="7" name="TextBox 6">
            <a:extLst>
              <a:ext uri="{FF2B5EF4-FFF2-40B4-BE49-F238E27FC236}">
                <a16:creationId xmlns:a16="http://schemas.microsoft.com/office/drawing/2014/main" id="{3F868E8B-6CE9-93FE-7F58-3886FC228D3D}"/>
              </a:ext>
            </a:extLst>
          </p:cNvPr>
          <p:cNvSpPr txBox="1"/>
          <p:nvPr/>
        </p:nvSpPr>
        <p:spPr>
          <a:xfrm>
            <a:off x="2637951" y="5982726"/>
            <a:ext cx="4989669"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a:t>
            </a:r>
            <a:r>
              <a:rPr lang="vi-VN" sz="1600" dirty="0">
                <a:latin typeface="Calibri" panose="020F0502020204030204" pitchFamily="34" charset="0"/>
                <a:ea typeface="Calibri" panose="020F0502020204030204" pitchFamily="34" charset="0"/>
                <a:cs typeface="Calibri" panose="020F0502020204030204" pitchFamily="34" charset="0"/>
              </a:rPr>
              <a:t>15</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a:latin typeface="Calibri" panose="020F0502020204030204" pitchFamily="34" charset="0"/>
                <a:ea typeface="MS Mincho" panose="02020609040205080304" pitchFamily="49" charset="-128"/>
                <a:cs typeface="Calibri" panose="020F0502020204030204" pitchFamily="34" charset="0"/>
              </a:rPr>
              <a:t>Giao </a:t>
            </a:r>
            <a:r>
              <a:rPr lang="en-US" sz="1600" dirty="0" err="1">
                <a:latin typeface="Calibri" panose="020F0502020204030204" pitchFamily="34" charset="0"/>
                <a:ea typeface="MS Mincho" panose="02020609040205080304" pitchFamily="49" charset="-128"/>
                <a:cs typeface="Calibri" panose="020F0502020204030204" pitchFamily="34" charset="0"/>
              </a:rPr>
              <a:t>diện</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Thingsboard</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trực</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quan</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hoá</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dữ</a:t>
            </a:r>
            <a:r>
              <a:rPr lang="en-US" sz="1600" dirty="0">
                <a:latin typeface="Calibri" panose="020F0502020204030204" pitchFamily="34" charset="0"/>
                <a:ea typeface="MS Mincho" panose="02020609040205080304" pitchFamily="49" charset="-128"/>
                <a:cs typeface="Calibri" panose="020F0502020204030204" pitchFamily="34" charset="0"/>
              </a:rPr>
              <a:t> </a:t>
            </a:r>
            <a:r>
              <a:rPr lang="en-US" sz="1600" dirty="0" err="1">
                <a:latin typeface="Calibri" panose="020F0502020204030204" pitchFamily="34" charset="0"/>
                <a:ea typeface="MS Mincho" panose="02020609040205080304" pitchFamily="49" charset="-128"/>
                <a:cs typeface="Calibri" panose="020F0502020204030204" pitchFamily="34" charset="0"/>
              </a:rPr>
              <a:t>liệu</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177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6FB1D-4DF7-02DE-E0B8-0EA831F24D1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72E771-DF5C-2DA1-10AC-DB782A73FABC}"/>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5" name="Title 1">
            <a:extLst>
              <a:ext uri="{FF2B5EF4-FFF2-40B4-BE49-F238E27FC236}">
                <a16:creationId xmlns:a16="http://schemas.microsoft.com/office/drawing/2014/main" id="{67BA68C2-8EE6-2586-4699-754BCC7CC3B1}"/>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3.KIỂM THỬ VÀ PHÂN TÍCH</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C04C9D3-60E9-335A-D9FE-8397BC89C64F}"/>
              </a:ext>
            </a:extLst>
          </p:cNvPr>
          <p:cNvSpPr txBox="1"/>
          <p:nvPr/>
        </p:nvSpPr>
        <p:spPr>
          <a:xfrm>
            <a:off x="241280" y="820514"/>
            <a:ext cx="6800271" cy="446276"/>
          </a:xfrm>
          <a:prstGeom prst="rect">
            <a:avLst/>
          </a:prstGeom>
          <a:noFill/>
        </p:spPr>
        <p:txBody>
          <a:bodyPr wrap="square" rtlCol="0">
            <a:spAutoFit/>
          </a:bodyPr>
          <a:lstStyle/>
          <a:p>
            <a:r>
              <a:rPr lang="vi-VN" sz="2300" b="1" dirty="0">
                <a:solidFill>
                  <a:srgbClr val="FF0000"/>
                </a:solidFill>
              </a:rPr>
              <a:t>3.1 </a:t>
            </a:r>
            <a:r>
              <a:rPr lang="vi-VN" sz="2300" b="1" dirty="0">
                <a:solidFill>
                  <a:srgbClr val="FF0000"/>
                </a:solidFill>
                <a:ea typeface="MS Mincho" panose="02020609040205080304" pitchFamily="49" charset="-128"/>
              </a:rPr>
              <a:t>Thử nghiệm phần cứng</a:t>
            </a:r>
            <a:endParaRPr lang="en-GB" sz="2300" b="1" dirty="0">
              <a:solidFill>
                <a:srgbClr val="FF0000"/>
              </a:solidFill>
            </a:endParaRPr>
          </a:p>
        </p:txBody>
      </p:sp>
      <p:sp>
        <p:nvSpPr>
          <p:cNvPr id="11" name="TextBox 10">
            <a:extLst>
              <a:ext uri="{FF2B5EF4-FFF2-40B4-BE49-F238E27FC236}">
                <a16:creationId xmlns:a16="http://schemas.microsoft.com/office/drawing/2014/main" id="{A11C62EF-D6CA-3092-913F-ABD1B15F1464}"/>
              </a:ext>
            </a:extLst>
          </p:cNvPr>
          <p:cNvSpPr txBox="1"/>
          <p:nvPr/>
        </p:nvSpPr>
        <p:spPr>
          <a:xfrm>
            <a:off x="241280" y="1538663"/>
            <a:ext cx="4289828" cy="1200329"/>
          </a:xfrm>
          <a:prstGeom prst="rect">
            <a:avLst/>
          </a:prstGeom>
          <a:noFill/>
        </p:spPr>
        <p:txBody>
          <a:bodyPr wrap="square" rtlCol="0">
            <a:spAutoFit/>
          </a:bodyPr>
          <a:lstStyle/>
          <a:p>
            <a:pPr algn="just"/>
            <a:r>
              <a:rPr lang="en-GB" b="1" dirty="0" err="1">
                <a:latin typeface="Arial" panose="020B0604020202020204" pitchFamily="34" charset="0"/>
                <a:cs typeface="Arial" panose="020B0604020202020204" pitchFamily="34" charset="0"/>
              </a:rPr>
              <a:t>Tín</a:t>
            </a:r>
            <a:r>
              <a:rPr lang="en-GB" b="1" dirty="0">
                <a:latin typeface="Arial" panose="020B0604020202020204" pitchFamily="34" charset="0"/>
                <a:cs typeface="Arial" panose="020B0604020202020204" pitchFamily="34" charset="0"/>
              </a:rPr>
              <a:t> </a:t>
            </a:r>
            <a:r>
              <a:rPr lang="en-GB" b="1" dirty="0" err="1">
                <a:latin typeface="Arial" panose="020B0604020202020204" pitchFamily="34" charset="0"/>
                <a:cs typeface="Arial" panose="020B0604020202020204" pitchFamily="34" charset="0"/>
              </a:rPr>
              <a:t>hiệu</a:t>
            </a:r>
            <a:r>
              <a:rPr lang="en-GB" b="1" dirty="0">
                <a:latin typeface="Arial" panose="020B0604020202020204" pitchFamily="34" charset="0"/>
                <a:cs typeface="Arial" panose="020B0604020202020204" pitchFamily="34" charset="0"/>
              </a:rPr>
              <a:t> </a:t>
            </a:r>
            <a:r>
              <a:rPr lang="en-GB" b="1" dirty="0" err="1">
                <a:latin typeface="Arial" panose="020B0604020202020204" pitchFamily="34" charset="0"/>
                <a:cs typeface="Arial" panose="020B0604020202020204" pitchFamily="34" charset="0"/>
              </a:rPr>
              <a:t>ổn</a:t>
            </a:r>
            <a:r>
              <a:rPr lang="en-GB" b="1" dirty="0">
                <a:latin typeface="Arial" panose="020B0604020202020204" pitchFamily="34" charset="0"/>
                <a:cs typeface="Arial" panose="020B0604020202020204" pitchFamily="34" charset="0"/>
              </a:rPr>
              <a:t> </a:t>
            </a:r>
            <a:r>
              <a:rPr lang="en-GB" b="1" dirty="0" err="1">
                <a:latin typeface="Arial" panose="020B0604020202020204" pitchFamily="34" charset="0"/>
                <a:cs typeface="Arial" panose="020B0604020202020204" pitchFamily="34" charset="0"/>
              </a:rPr>
              <a:t>định</a:t>
            </a:r>
            <a:endParaRPr lang="vi-VN" dirty="0">
              <a:latin typeface="Arial" panose="020B0604020202020204" pitchFamily="34" charset="0"/>
              <a:cs typeface="Arial" panose="020B0604020202020204" pitchFamily="34" charset="0"/>
            </a:endParaRPr>
          </a:p>
          <a:p>
            <a:pPr algn="just"/>
            <a:r>
              <a:rPr lang="en-GB" dirty="0">
                <a:latin typeface="Arial" panose="020B0604020202020204" pitchFamily="34" charset="0"/>
                <a:cs typeface="Arial" panose="020B0604020202020204" pitchFamily="34" charset="0"/>
              </a:rPr>
              <a:t>Khi </a:t>
            </a:r>
            <a:r>
              <a:rPr lang="en-GB" dirty="0" err="1">
                <a:latin typeface="Arial" panose="020B0604020202020204" pitchFamily="34" charset="0"/>
                <a:cs typeface="Arial" panose="020B0604020202020204" pitchFamily="34" charset="0"/>
              </a:rPr>
              <a:t>không</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có</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chuyển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động</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tín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hiệu</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đầu</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ra</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cảm</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biến</a:t>
            </a:r>
            <a:r>
              <a:rPr lang="en-GB" dirty="0">
                <a:latin typeface="Arial" panose="020B0604020202020204" pitchFamily="34" charset="0"/>
                <a:cs typeface="Arial" panose="020B0604020202020204" pitchFamily="34" charset="0"/>
              </a:rPr>
              <a:t> PIR </a:t>
            </a:r>
            <a:r>
              <a:rPr lang="en-GB" dirty="0" err="1">
                <a:latin typeface="Arial" panose="020B0604020202020204" pitchFamily="34" charset="0"/>
                <a:cs typeface="Arial" panose="020B0604020202020204" pitchFamily="34" charset="0"/>
              </a:rPr>
              <a:t>ổn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định</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khoảng</a:t>
            </a:r>
            <a:r>
              <a:rPr lang="en-GB" dirty="0">
                <a:latin typeface="Arial" panose="020B0604020202020204" pitchFamily="34" charset="0"/>
                <a:cs typeface="Arial" panose="020B0604020202020204" pitchFamily="34" charset="0"/>
              </a:rPr>
              <a:t> 1.3V (~1500).</a:t>
            </a:r>
          </a:p>
        </p:txBody>
      </p:sp>
      <p:sp>
        <p:nvSpPr>
          <p:cNvPr id="12" name="TextBox 11">
            <a:extLst>
              <a:ext uri="{FF2B5EF4-FFF2-40B4-BE49-F238E27FC236}">
                <a16:creationId xmlns:a16="http://schemas.microsoft.com/office/drawing/2014/main" id="{D4B161A6-07A0-271A-D00F-94C78ED9CE0A}"/>
              </a:ext>
            </a:extLst>
          </p:cNvPr>
          <p:cNvSpPr txBox="1"/>
          <p:nvPr/>
        </p:nvSpPr>
        <p:spPr>
          <a:xfrm>
            <a:off x="293216" y="3128356"/>
            <a:ext cx="4302601" cy="923330"/>
          </a:xfrm>
          <a:prstGeom prst="rect">
            <a:avLst/>
          </a:prstGeom>
          <a:noFill/>
        </p:spPr>
        <p:txBody>
          <a:bodyPr wrap="square" rtlCol="0">
            <a:spAutoFit/>
          </a:bodyPr>
          <a:lstStyle/>
          <a:p>
            <a:pPr algn="just"/>
            <a:r>
              <a:rPr lang="vi-VN" b="1" dirty="0">
                <a:latin typeface="Arial" panose="020B0604020202020204" pitchFamily="34" charset="0"/>
                <a:cs typeface="Arial" panose="020B0604020202020204" pitchFamily="34" charset="0"/>
              </a:rPr>
              <a:t>Thay đổi tín hiệu khi có chuyển động</a:t>
            </a:r>
            <a:r>
              <a:rPr lang="vi-VN" dirty="0">
                <a:latin typeface="Arial" panose="020B0604020202020204" pitchFamily="34" charset="0"/>
                <a:cs typeface="Arial" panose="020B0604020202020204" pitchFamily="34" charset="0"/>
              </a:rPr>
              <a:t> Điện áp thay đổi,có thể tăng/giảm,không ở mức ổn định.</a:t>
            </a:r>
            <a:endParaRPr lang="en-GB"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1C3FB77-CA99-9930-EF08-CE892F460AB4}"/>
              </a:ext>
            </a:extLst>
          </p:cNvPr>
          <p:cNvSpPr txBox="1"/>
          <p:nvPr/>
        </p:nvSpPr>
        <p:spPr>
          <a:xfrm>
            <a:off x="309822" y="4441051"/>
            <a:ext cx="4234059" cy="1200329"/>
          </a:xfrm>
          <a:prstGeom prst="rect">
            <a:avLst/>
          </a:prstGeom>
          <a:noFill/>
        </p:spPr>
        <p:txBody>
          <a:bodyPr wrap="square" rtlCol="0">
            <a:spAutoFit/>
          </a:bodyPr>
          <a:lstStyle/>
          <a:p>
            <a:r>
              <a:rPr lang="vi-VN" b="1" dirty="0">
                <a:latin typeface="Arial" panose="020B0604020202020204" pitchFamily="34" charset="0"/>
                <a:cs typeface="Arial" panose="020B0604020202020204" pitchFamily="34" charset="0"/>
              </a:rPr>
              <a:t>Yếu tố ảnh hưởng đến tín hiệu</a:t>
            </a:r>
            <a:endParaRPr lang="en-US" b="1" dirty="0">
              <a:latin typeface="Arial" panose="020B0604020202020204" pitchFamily="34" charset="0"/>
              <a:cs typeface="Arial" panose="020B0604020202020204" pitchFamily="34" charset="0"/>
            </a:endParaRPr>
          </a:p>
          <a:p>
            <a:pPr algn="just"/>
            <a:r>
              <a:rPr lang="vi-VN" dirty="0">
                <a:latin typeface="Arial" panose="020B0604020202020204" pitchFamily="34" charset="0"/>
                <a:cs typeface="Arial" panose="020B0604020202020204" pitchFamily="34" charset="0"/>
              </a:rPr>
              <a:t>Cường độ tín hiệu phụ thuộc vào khoảng cách và diện tích bề mặt cơ thể quét được</a:t>
            </a:r>
            <a:endParaRPr lang="en-GB"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68CF959F-EB86-511F-F407-7FFC91DCE56F}"/>
              </a:ext>
            </a:extLst>
          </p:cNvPr>
          <p:cNvPicPr>
            <a:picLocks noChangeAspect="1"/>
          </p:cNvPicPr>
          <p:nvPr/>
        </p:nvPicPr>
        <p:blipFill>
          <a:blip r:embed="rId2"/>
          <a:stretch>
            <a:fillRect/>
          </a:stretch>
        </p:blipFill>
        <p:spPr>
          <a:xfrm>
            <a:off x="4936348" y="803761"/>
            <a:ext cx="4037667" cy="2539172"/>
          </a:xfrm>
          <a:prstGeom prst="rect">
            <a:avLst/>
          </a:prstGeom>
        </p:spPr>
      </p:pic>
      <p:pic>
        <p:nvPicPr>
          <p:cNvPr id="16" name="Picture 15">
            <a:extLst>
              <a:ext uri="{FF2B5EF4-FFF2-40B4-BE49-F238E27FC236}">
                <a16:creationId xmlns:a16="http://schemas.microsoft.com/office/drawing/2014/main" id="{861D5C5C-5EC7-EA22-DDF9-2848C2C04C88}"/>
              </a:ext>
            </a:extLst>
          </p:cNvPr>
          <p:cNvPicPr>
            <a:picLocks noChangeAspect="1"/>
          </p:cNvPicPr>
          <p:nvPr/>
        </p:nvPicPr>
        <p:blipFill>
          <a:blip r:embed="rId3"/>
          <a:stretch>
            <a:fillRect/>
          </a:stretch>
        </p:blipFill>
        <p:spPr>
          <a:xfrm>
            <a:off x="4972108" y="3688869"/>
            <a:ext cx="3862070" cy="2403475"/>
          </a:xfrm>
          <a:prstGeom prst="rect">
            <a:avLst/>
          </a:prstGeom>
        </p:spPr>
      </p:pic>
      <p:sp>
        <p:nvSpPr>
          <p:cNvPr id="3" name="TextBox 2">
            <a:extLst>
              <a:ext uri="{FF2B5EF4-FFF2-40B4-BE49-F238E27FC236}">
                <a16:creationId xmlns:a16="http://schemas.microsoft.com/office/drawing/2014/main" id="{76C69DAC-33EA-6594-D26C-641E8F699CC8}"/>
              </a:ext>
            </a:extLst>
          </p:cNvPr>
          <p:cNvSpPr txBox="1"/>
          <p:nvPr/>
        </p:nvSpPr>
        <p:spPr>
          <a:xfrm>
            <a:off x="5232317" y="3367862"/>
            <a:ext cx="3618467"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3.1 </a:t>
            </a:r>
            <a:r>
              <a:rPr lang="en-US" sz="1600" dirty="0" err="1">
                <a:latin typeface="Calibri" panose="020F0502020204030204" pitchFamily="34" charset="0"/>
                <a:ea typeface="Calibri" panose="020F0502020204030204" pitchFamily="34" charset="0"/>
                <a:cs typeface="Calibri" panose="020F0502020204030204" pitchFamily="34" charset="0"/>
              </a:rPr>
              <a:t>Chưa</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phát</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hiện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chuyển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động</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AC96145-F02C-0DC1-4999-A5287D4F97BC}"/>
              </a:ext>
            </a:extLst>
          </p:cNvPr>
          <p:cNvSpPr txBox="1"/>
          <p:nvPr/>
        </p:nvSpPr>
        <p:spPr>
          <a:xfrm>
            <a:off x="5445677" y="6094592"/>
            <a:ext cx="3618467"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3.2 </a:t>
            </a:r>
            <a:r>
              <a:rPr lang="en-US" sz="1600" dirty="0" err="1">
                <a:latin typeface="Calibri" panose="020F0502020204030204" pitchFamily="34" charset="0"/>
                <a:ea typeface="Calibri" panose="020F0502020204030204" pitchFamily="34" charset="0"/>
                <a:cs typeface="Calibri" panose="020F0502020204030204" pitchFamily="34" charset="0"/>
              </a:rPr>
              <a:t>Phát</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hiện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chuyển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động</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119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7EF2D-4B74-2745-ED77-A2E554171B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48D972-8189-9D60-9C16-A30A546DB694}"/>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5" name="Title 1">
            <a:extLst>
              <a:ext uri="{FF2B5EF4-FFF2-40B4-BE49-F238E27FC236}">
                <a16:creationId xmlns:a16="http://schemas.microsoft.com/office/drawing/2014/main" id="{DF2D5F7C-3491-C44D-045F-F5C59831A8EB}"/>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3.KIỂM THỬ VÀ PHÂN TÍCH</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40172BA-1DBA-B470-FFCC-1B89339E49D4}"/>
              </a:ext>
            </a:extLst>
          </p:cNvPr>
          <p:cNvSpPr txBox="1"/>
          <p:nvPr/>
        </p:nvSpPr>
        <p:spPr>
          <a:xfrm>
            <a:off x="254051" y="838710"/>
            <a:ext cx="6800271" cy="446276"/>
          </a:xfrm>
          <a:prstGeom prst="rect">
            <a:avLst/>
          </a:prstGeom>
          <a:noFill/>
        </p:spPr>
        <p:txBody>
          <a:bodyPr wrap="square" rtlCol="0">
            <a:spAutoFit/>
          </a:bodyPr>
          <a:lstStyle/>
          <a:p>
            <a:r>
              <a:rPr lang="vi-VN" sz="2300" b="1" dirty="0">
                <a:solidFill>
                  <a:srgbClr val="FF0000"/>
                </a:solidFill>
                <a:latin typeface="Arial (Body)"/>
              </a:rPr>
              <a:t>3.</a:t>
            </a:r>
            <a:r>
              <a:rPr lang="en-US" sz="2300" b="1" dirty="0">
                <a:solidFill>
                  <a:srgbClr val="FF0000"/>
                </a:solidFill>
                <a:latin typeface="Arial (Body)"/>
              </a:rPr>
              <a:t>2</a:t>
            </a:r>
            <a:r>
              <a:rPr lang="vi-VN" sz="2300" b="1" dirty="0">
                <a:solidFill>
                  <a:srgbClr val="FF0000"/>
                </a:solidFill>
                <a:latin typeface="Arial (Body)"/>
              </a:rPr>
              <a:t> </a:t>
            </a:r>
            <a:r>
              <a:rPr lang="vi-VN" sz="2300" b="1" dirty="0">
                <a:solidFill>
                  <a:srgbClr val="FF0000"/>
                </a:solidFill>
                <a:latin typeface="Arial (Body)"/>
                <a:ea typeface="MS Mincho" panose="02020609040205080304" pitchFamily="49" charset="-128"/>
              </a:rPr>
              <a:t>Thử nghiệm phần mềm IOT</a:t>
            </a:r>
            <a:endParaRPr lang="en-GB" sz="2300" b="1" dirty="0">
              <a:solidFill>
                <a:srgbClr val="FF0000"/>
              </a:solidFill>
              <a:latin typeface="Arial (Body)"/>
            </a:endParaRPr>
          </a:p>
        </p:txBody>
      </p:sp>
      <p:sp>
        <p:nvSpPr>
          <p:cNvPr id="11" name="TextBox 10">
            <a:extLst>
              <a:ext uri="{FF2B5EF4-FFF2-40B4-BE49-F238E27FC236}">
                <a16:creationId xmlns:a16="http://schemas.microsoft.com/office/drawing/2014/main" id="{C8C1C592-98DA-B72F-1373-A0B9F6944534}"/>
              </a:ext>
            </a:extLst>
          </p:cNvPr>
          <p:cNvSpPr txBox="1"/>
          <p:nvPr/>
        </p:nvSpPr>
        <p:spPr>
          <a:xfrm>
            <a:off x="254051" y="1216620"/>
            <a:ext cx="8160107" cy="923330"/>
          </a:xfrm>
          <a:prstGeom prst="rect">
            <a:avLst/>
          </a:prstGeom>
          <a:noFill/>
        </p:spPr>
        <p:txBody>
          <a:bodyPr wrap="square" rtlCol="0">
            <a:spAutoFit/>
          </a:bodyPr>
          <a:lstStyle/>
          <a:p>
            <a:pPr marL="285750" indent="-285750" algn="just">
              <a:buFont typeface="Arial" panose="020B0604020202020204" pitchFamily="34" charset="0"/>
              <a:buChar char="•"/>
            </a:pPr>
            <a:r>
              <a:rPr lang="vi-VN" dirty="0"/>
              <a:t>Biểu đồ đường trực quan hóa dữ liệu ,kèm bảng dữ liệu tín hiệu gửi lên Thingsboard.</a:t>
            </a:r>
            <a:r>
              <a:rPr lang="en-US" dirty="0"/>
              <a:t> </a:t>
            </a:r>
            <a:r>
              <a:rPr lang="vi-VN" dirty="0"/>
              <a:t>Nút ấn Data writing cho phép lưu các dữ liệu trên vào cơ sở dữ liệu </a:t>
            </a:r>
            <a:endParaRPr lang="en-GB" dirty="0"/>
          </a:p>
        </p:txBody>
      </p:sp>
      <p:pic>
        <p:nvPicPr>
          <p:cNvPr id="8" name="Picture 7">
            <a:extLst>
              <a:ext uri="{FF2B5EF4-FFF2-40B4-BE49-F238E27FC236}">
                <a16:creationId xmlns:a16="http://schemas.microsoft.com/office/drawing/2014/main" id="{D89662D5-1F5E-D043-92AC-177860EC7D93}"/>
              </a:ext>
            </a:extLst>
          </p:cNvPr>
          <p:cNvPicPr>
            <a:picLocks noChangeAspect="1"/>
          </p:cNvPicPr>
          <p:nvPr/>
        </p:nvPicPr>
        <p:blipFill>
          <a:blip r:embed="rId2"/>
          <a:stretch>
            <a:fillRect/>
          </a:stretch>
        </p:blipFill>
        <p:spPr>
          <a:xfrm>
            <a:off x="139565" y="3726880"/>
            <a:ext cx="3585646" cy="1499833"/>
          </a:xfrm>
          <a:prstGeom prst="rect">
            <a:avLst/>
          </a:prstGeom>
        </p:spPr>
      </p:pic>
      <p:sp>
        <p:nvSpPr>
          <p:cNvPr id="9" name="TextBox 8">
            <a:extLst>
              <a:ext uri="{FF2B5EF4-FFF2-40B4-BE49-F238E27FC236}">
                <a16:creationId xmlns:a16="http://schemas.microsoft.com/office/drawing/2014/main" id="{D4EDE788-5999-F742-0DB0-ED3EF3327BA0}"/>
              </a:ext>
            </a:extLst>
          </p:cNvPr>
          <p:cNvSpPr txBox="1"/>
          <p:nvPr/>
        </p:nvSpPr>
        <p:spPr>
          <a:xfrm>
            <a:off x="254051" y="2310353"/>
            <a:ext cx="3471160" cy="923330"/>
          </a:xfrm>
          <a:prstGeom prst="rect">
            <a:avLst/>
          </a:prstGeom>
          <a:noFill/>
        </p:spPr>
        <p:txBody>
          <a:bodyPr wrap="square" rtlCol="0">
            <a:spAutoFit/>
          </a:bodyPr>
          <a:lstStyle/>
          <a:p>
            <a:pPr marL="285750" indent="-285750" algn="just">
              <a:buFont typeface="Arial" panose="020B0604020202020204" pitchFamily="34" charset="0"/>
              <a:buChar char="•"/>
            </a:pPr>
            <a:r>
              <a:rPr lang="vi-VN" dirty="0"/>
              <a:t>Xét ngưỡng phát hiện có người cho cảm biến ngoài khoảng 1300 và 1600</a:t>
            </a:r>
            <a:endParaRPr lang="en-GB" dirty="0"/>
          </a:p>
        </p:txBody>
      </p:sp>
      <p:pic>
        <p:nvPicPr>
          <p:cNvPr id="15" name="Picture 14">
            <a:extLst>
              <a:ext uri="{FF2B5EF4-FFF2-40B4-BE49-F238E27FC236}">
                <a16:creationId xmlns:a16="http://schemas.microsoft.com/office/drawing/2014/main" id="{2ED1443C-CD37-72F4-4D63-5A00EADF70B7}"/>
              </a:ext>
            </a:extLst>
          </p:cNvPr>
          <p:cNvPicPr>
            <a:picLocks noChangeAspect="1"/>
          </p:cNvPicPr>
          <p:nvPr/>
        </p:nvPicPr>
        <p:blipFill>
          <a:blip r:embed="rId3"/>
          <a:stretch>
            <a:fillRect/>
          </a:stretch>
        </p:blipFill>
        <p:spPr>
          <a:xfrm>
            <a:off x="3870373" y="2289129"/>
            <a:ext cx="5134062" cy="2894528"/>
          </a:xfrm>
          <a:prstGeom prst="rect">
            <a:avLst/>
          </a:prstGeom>
        </p:spPr>
      </p:pic>
      <p:sp>
        <p:nvSpPr>
          <p:cNvPr id="3" name="TextBox 2">
            <a:extLst>
              <a:ext uri="{FF2B5EF4-FFF2-40B4-BE49-F238E27FC236}">
                <a16:creationId xmlns:a16="http://schemas.microsoft.com/office/drawing/2014/main" id="{A3AF1184-EF83-B5E3-2BBC-47C01EBAFF8E}"/>
              </a:ext>
            </a:extLst>
          </p:cNvPr>
          <p:cNvSpPr txBox="1"/>
          <p:nvPr/>
        </p:nvSpPr>
        <p:spPr>
          <a:xfrm>
            <a:off x="868927" y="5213912"/>
            <a:ext cx="3618467"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3.3 </a:t>
            </a:r>
            <a:r>
              <a:rPr lang="en-US" sz="1600" dirty="0" err="1">
                <a:latin typeface="Calibri" panose="020F0502020204030204" pitchFamily="34" charset="0"/>
                <a:ea typeface="Calibri" panose="020F0502020204030204" pitchFamily="34" charset="0"/>
                <a:cs typeface="Calibri" panose="020F0502020204030204" pitchFamily="34" charset="0"/>
              </a:rPr>
              <a:t>Ngưỡng</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phát</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hiện</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07B4899-545E-19F7-694B-F347E6484096}"/>
              </a:ext>
            </a:extLst>
          </p:cNvPr>
          <p:cNvSpPr txBox="1"/>
          <p:nvPr/>
        </p:nvSpPr>
        <p:spPr>
          <a:xfrm>
            <a:off x="4389562" y="5268010"/>
            <a:ext cx="4400704"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3.4 </a:t>
            </a:r>
            <a:r>
              <a:rPr lang="en-US" sz="1600" dirty="0" err="1">
                <a:latin typeface="Calibri" panose="020F0502020204030204" pitchFamily="34" charset="0"/>
                <a:ea typeface="Calibri" panose="020F0502020204030204" pitchFamily="34" charset="0"/>
                <a:cs typeface="Calibri" panose="020F0502020204030204" pitchFamily="34" charset="0"/>
              </a:rPr>
              <a:t>Đưa</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ra</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cảnh</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báo</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khi</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phát</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hiện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có</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người</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5562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149FC-125A-06CB-9A55-ED2DC579E69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228D19-EC0A-9365-BCB8-63FF484EC901}"/>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5" name="Title 1">
            <a:extLst>
              <a:ext uri="{FF2B5EF4-FFF2-40B4-BE49-F238E27FC236}">
                <a16:creationId xmlns:a16="http://schemas.microsoft.com/office/drawing/2014/main" id="{753DE0B2-073F-8A90-B010-455912AFF22A}"/>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3.KIỂM THỬ VÀ PHÂN TÍCH</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0050548-0069-CA85-C8FB-054F0B285CF1}"/>
              </a:ext>
            </a:extLst>
          </p:cNvPr>
          <p:cNvSpPr txBox="1"/>
          <p:nvPr/>
        </p:nvSpPr>
        <p:spPr>
          <a:xfrm>
            <a:off x="254052" y="900724"/>
            <a:ext cx="6800271" cy="446276"/>
          </a:xfrm>
          <a:prstGeom prst="rect">
            <a:avLst/>
          </a:prstGeom>
          <a:noFill/>
        </p:spPr>
        <p:txBody>
          <a:bodyPr wrap="square" rtlCol="0">
            <a:spAutoFit/>
          </a:bodyPr>
          <a:lstStyle/>
          <a:p>
            <a:r>
              <a:rPr lang="vi-VN" sz="2300" b="1" dirty="0">
                <a:solidFill>
                  <a:srgbClr val="FF0000"/>
                </a:solidFill>
              </a:rPr>
              <a:t>3.3 Thu dữ liệu cho việc triển khai tinyML</a:t>
            </a:r>
            <a:endParaRPr lang="en-GB" sz="2300" b="1" dirty="0">
              <a:solidFill>
                <a:srgbClr val="FF0000"/>
              </a:solidFill>
            </a:endParaRPr>
          </a:p>
        </p:txBody>
      </p:sp>
      <p:pic>
        <p:nvPicPr>
          <p:cNvPr id="3" name="Picture 2">
            <a:extLst>
              <a:ext uri="{FF2B5EF4-FFF2-40B4-BE49-F238E27FC236}">
                <a16:creationId xmlns:a16="http://schemas.microsoft.com/office/drawing/2014/main" id="{30539348-0A00-100D-ED54-D678F4C0A332}"/>
              </a:ext>
            </a:extLst>
          </p:cNvPr>
          <p:cNvPicPr>
            <a:picLocks noChangeAspect="1"/>
          </p:cNvPicPr>
          <p:nvPr/>
        </p:nvPicPr>
        <p:blipFill>
          <a:blip r:embed="rId2"/>
          <a:stretch>
            <a:fillRect/>
          </a:stretch>
        </p:blipFill>
        <p:spPr>
          <a:xfrm>
            <a:off x="630314" y="2115502"/>
            <a:ext cx="2948675" cy="3374220"/>
          </a:xfrm>
          <a:prstGeom prst="rect">
            <a:avLst/>
          </a:prstGeom>
        </p:spPr>
      </p:pic>
      <p:pic>
        <p:nvPicPr>
          <p:cNvPr id="4" name="Picture 3">
            <a:extLst>
              <a:ext uri="{FF2B5EF4-FFF2-40B4-BE49-F238E27FC236}">
                <a16:creationId xmlns:a16="http://schemas.microsoft.com/office/drawing/2014/main" id="{ED561935-6CF7-8A7B-A8F1-6F781ED39A57}"/>
              </a:ext>
            </a:extLst>
          </p:cNvPr>
          <p:cNvPicPr>
            <a:picLocks noChangeAspect="1"/>
          </p:cNvPicPr>
          <p:nvPr/>
        </p:nvPicPr>
        <p:blipFill>
          <a:blip r:embed="rId3"/>
          <a:stretch>
            <a:fillRect/>
          </a:stretch>
        </p:blipFill>
        <p:spPr>
          <a:xfrm>
            <a:off x="4460354" y="1296268"/>
            <a:ext cx="4053332" cy="2506344"/>
          </a:xfrm>
          <a:prstGeom prst="rect">
            <a:avLst/>
          </a:prstGeom>
        </p:spPr>
      </p:pic>
      <p:pic>
        <p:nvPicPr>
          <p:cNvPr id="9" name="Picture 8">
            <a:extLst>
              <a:ext uri="{FF2B5EF4-FFF2-40B4-BE49-F238E27FC236}">
                <a16:creationId xmlns:a16="http://schemas.microsoft.com/office/drawing/2014/main" id="{230BFFA8-9E6D-98D5-F8D9-19B265B0EC5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47086" y="4190333"/>
            <a:ext cx="4410886" cy="1814356"/>
          </a:xfrm>
          <a:prstGeom prst="rect">
            <a:avLst/>
          </a:prstGeom>
          <a:noFill/>
          <a:ln>
            <a:noFill/>
          </a:ln>
        </p:spPr>
      </p:pic>
      <p:sp>
        <p:nvSpPr>
          <p:cNvPr id="11" name="TextBox 10">
            <a:extLst>
              <a:ext uri="{FF2B5EF4-FFF2-40B4-BE49-F238E27FC236}">
                <a16:creationId xmlns:a16="http://schemas.microsoft.com/office/drawing/2014/main" id="{A5D68CFB-9D06-F299-7EE5-C1A2E9B9766E}"/>
              </a:ext>
            </a:extLst>
          </p:cNvPr>
          <p:cNvSpPr txBox="1"/>
          <p:nvPr/>
        </p:nvSpPr>
        <p:spPr>
          <a:xfrm>
            <a:off x="254052" y="1310967"/>
            <a:ext cx="2734811" cy="369332"/>
          </a:xfrm>
          <a:prstGeom prst="rect">
            <a:avLst/>
          </a:prstGeom>
          <a:noFill/>
        </p:spPr>
        <p:txBody>
          <a:bodyPr wrap="square" rtlCol="0">
            <a:spAutoFit/>
          </a:bodyPr>
          <a:lstStyle/>
          <a:p>
            <a:r>
              <a:rPr lang="vi-VN" b="1" dirty="0"/>
              <a:t>Setup hiện trường</a:t>
            </a:r>
            <a:endParaRPr lang="en-GB" b="1" dirty="0"/>
          </a:p>
        </p:txBody>
      </p:sp>
      <p:sp>
        <p:nvSpPr>
          <p:cNvPr id="12" name="TextBox 11">
            <a:extLst>
              <a:ext uri="{FF2B5EF4-FFF2-40B4-BE49-F238E27FC236}">
                <a16:creationId xmlns:a16="http://schemas.microsoft.com/office/drawing/2014/main" id="{0B848B3F-EF7C-B840-8EAF-E375E9DD5DB4}"/>
              </a:ext>
            </a:extLst>
          </p:cNvPr>
          <p:cNvSpPr txBox="1"/>
          <p:nvPr/>
        </p:nvSpPr>
        <p:spPr>
          <a:xfrm>
            <a:off x="161114" y="5632537"/>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3.5 </a:t>
            </a:r>
            <a:r>
              <a:rPr lang="en-US" sz="1600" dirty="0" err="1">
                <a:latin typeface="Calibri" panose="020F0502020204030204" pitchFamily="34" charset="0"/>
                <a:ea typeface="Calibri" panose="020F0502020204030204" pitchFamily="34" charset="0"/>
                <a:cs typeface="Calibri" panose="020F0502020204030204" pitchFamily="34" charset="0"/>
              </a:rPr>
              <a:t>Chiều</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cao</a:t>
            </a:r>
            <a:r>
              <a:rPr lang="en-US" sz="1600" dirty="0">
                <a:latin typeface="Calibri" panose="020F0502020204030204" pitchFamily="34" charset="0"/>
                <a:ea typeface="Calibri" panose="020F0502020204030204" pitchFamily="34" charset="0"/>
                <a:cs typeface="Calibri" panose="020F0502020204030204" pitchFamily="34" charset="0"/>
              </a:rPr>
              <a:t> node </a:t>
            </a:r>
            <a:r>
              <a:rPr lang="en-US" sz="1600" dirty="0" err="1">
                <a:latin typeface="Calibri" panose="020F0502020204030204" pitchFamily="34" charset="0"/>
                <a:ea typeface="Calibri" panose="020F0502020204030204" pitchFamily="34" charset="0"/>
                <a:cs typeface="Calibri" panose="020F0502020204030204" pitchFamily="34" charset="0"/>
              </a:rPr>
              <a:t>cảm</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biến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với</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mặt</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sàn</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4F905BE-ED30-133D-3480-C0AA88310090}"/>
              </a:ext>
            </a:extLst>
          </p:cNvPr>
          <p:cNvSpPr txBox="1"/>
          <p:nvPr/>
        </p:nvSpPr>
        <p:spPr>
          <a:xfrm>
            <a:off x="5053154" y="3851779"/>
            <a:ext cx="4410886" cy="338554"/>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3.6 </a:t>
            </a:r>
            <a:r>
              <a:rPr lang="en-US" sz="1600" dirty="0" err="1">
                <a:latin typeface="Calibri" panose="020F0502020204030204" pitchFamily="34" charset="0"/>
                <a:ea typeface="Calibri" panose="020F0502020204030204" pitchFamily="34" charset="0"/>
                <a:cs typeface="Calibri" panose="020F0502020204030204" pitchFamily="34" charset="0"/>
              </a:rPr>
              <a:t>Diện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tích</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vùng</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giám</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sát</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7D0FEC4C-C5CB-FFE3-AB04-226055C14812}"/>
              </a:ext>
            </a:extLst>
          </p:cNvPr>
          <p:cNvSpPr txBox="1"/>
          <p:nvPr/>
        </p:nvSpPr>
        <p:spPr>
          <a:xfrm>
            <a:off x="4938854" y="6004689"/>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3.7 </a:t>
            </a:r>
            <a:r>
              <a:rPr lang="en-US" sz="1600" dirty="0" err="1">
                <a:latin typeface="Calibri" panose="020F0502020204030204" pitchFamily="34" charset="0"/>
                <a:ea typeface="Calibri" panose="020F0502020204030204" pitchFamily="34" charset="0"/>
                <a:cs typeface="Calibri" panose="020F0502020204030204" pitchFamily="34" charset="0"/>
              </a:rPr>
              <a:t>Bố</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trí</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cảm</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biến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theo</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các</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hướng</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977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3CC96-62FF-B37E-2BBE-CDC5C1DE72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85631E-901B-EF27-408C-82491964D830}"/>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5" name="Title 1">
            <a:extLst>
              <a:ext uri="{FF2B5EF4-FFF2-40B4-BE49-F238E27FC236}">
                <a16:creationId xmlns:a16="http://schemas.microsoft.com/office/drawing/2014/main" id="{F0D5D0C9-3C36-971B-45C8-83BF51CFF9D5}"/>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3.KIỂM THỬ VÀ PHÂN TÍCH</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BC7A0B0-7725-592E-E560-8E561EFDA29D}"/>
              </a:ext>
            </a:extLst>
          </p:cNvPr>
          <p:cNvSpPr txBox="1"/>
          <p:nvPr/>
        </p:nvSpPr>
        <p:spPr>
          <a:xfrm>
            <a:off x="254051" y="862510"/>
            <a:ext cx="6800271" cy="446276"/>
          </a:xfrm>
          <a:prstGeom prst="rect">
            <a:avLst/>
          </a:prstGeom>
          <a:noFill/>
        </p:spPr>
        <p:txBody>
          <a:bodyPr wrap="square" rtlCol="0">
            <a:spAutoFit/>
          </a:bodyPr>
          <a:lstStyle/>
          <a:p>
            <a:r>
              <a:rPr lang="vi-VN" sz="2300" b="1" dirty="0">
                <a:solidFill>
                  <a:srgbClr val="FF0000"/>
                </a:solidFill>
              </a:rPr>
              <a:t>3.3 Thu dữ liệu cho việc triển khai tinyML</a:t>
            </a:r>
            <a:endParaRPr lang="en-GB" sz="2300" b="1" dirty="0">
              <a:solidFill>
                <a:srgbClr val="FF0000"/>
              </a:solidFill>
            </a:endParaRPr>
          </a:p>
        </p:txBody>
      </p:sp>
      <p:sp>
        <p:nvSpPr>
          <p:cNvPr id="11" name="TextBox 10">
            <a:extLst>
              <a:ext uri="{FF2B5EF4-FFF2-40B4-BE49-F238E27FC236}">
                <a16:creationId xmlns:a16="http://schemas.microsoft.com/office/drawing/2014/main" id="{92B4BDE3-F013-FC73-22F6-A5F38A0DDF29}"/>
              </a:ext>
            </a:extLst>
          </p:cNvPr>
          <p:cNvSpPr txBox="1"/>
          <p:nvPr/>
        </p:nvSpPr>
        <p:spPr>
          <a:xfrm>
            <a:off x="254051" y="1331651"/>
            <a:ext cx="7531665" cy="646331"/>
          </a:xfrm>
          <a:prstGeom prst="rect">
            <a:avLst/>
          </a:prstGeom>
          <a:noFill/>
        </p:spPr>
        <p:txBody>
          <a:bodyPr wrap="square" rtlCol="0">
            <a:spAutoFit/>
          </a:bodyPr>
          <a:lstStyle/>
          <a:p>
            <a:r>
              <a:rPr lang="vi-VN" sz="1800" dirty="0">
                <a:solidFill>
                  <a:srgbClr val="000000"/>
                </a:solidFill>
                <a:effectLst/>
                <a:ea typeface="MS Mincho" panose="02020609040205080304" pitchFamily="49" charset="-128"/>
              </a:rPr>
              <a:t>Thực hiện thu theo đường đi kèm video.</a:t>
            </a:r>
            <a:r>
              <a:rPr lang="en-US" sz="1800" dirty="0">
                <a:solidFill>
                  <a:srgbClr val="000000"/>
                </a:solidFill>
                <a:effectLst/>
                <a:ea typeface="MS Mincho" panose="02020609040205080304" pitchFamily="49" charset="-128"/>
              </a:rPr>
              <a:t>C</a:t>
            </a:r>
            <a:r>
              <a:rPr lang="vi-VN" sz="1800" dirty="0">
                <a:solidFill>
                  <a:srgbClr val="000000"/>
                </a:solidFill>
                <a:effectLst/>
                <a:ea typeface="MS Mincho" panose="02020609040205080304" pitchFamily="49" charset="-128"/>
              </a:rPr>
              <a:t>ác mẫu đường đi như sau:</a:t>
            </a:r>
            <a:endParaRPr lang="en-GB" sz="1800" dirty="0">
              <a:solidFill>
                <a:srgbClr val="000000"/>
              </a:solidFill>
              <a:effectLst/>
              <a:ea typeface="MS Mincho" panose="02020609040205080304" pitchFamily="49" charset="-128"/>
            </a:endParaRPr>
          </a:p>
          <a:p>
            <a:endParaRPr lang="en-GB" dirty="0"/>
          </a:p>
        </p:txBody>
      </p:sp>
      <p:pic>
        <p:nvPicPr>
          <p:cNvPr id="12" name="Picture 11" descr="A diagram of a diagram of a diagram&#10;&#10;Description automatically generated with medium confidence">
            <a:extLst>
              <a:ext uri="{FF2B5EF4-FFF2-40B4-BE49-F238E27FC236}">
                <a16:creationId xmlns:a16="http://schemas.microsoft.com/office/drawing/2014/main" id="{957F9BD4-8E1F-DC7C-5F66-D0C384D1A2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4047" y="1639244"/>
            <a:ext cx="6822957" cy="1729007"/>
          </a:xfrm>
          <a:prstGeom prst="rect">
            <a:avLst/>
          </a:prstGeom>
          <a:noFill/>
          <a:ln>
            <a:noFill/>
          </a:ln>
        </p:spPr>
      </p:pic>
      <p:sp>
        <p:nvSpPr>
          <p:cNvPr id="3" name="TextBox 2">
            <a:extLst>
              <a:ext uri="{FF2B5EF4-FFF2-40B4-BE49-F238E27FC236}">
                <a16:creationId xmlns:a16="http://schemas.microsoft.com/office/drawing/2014/main" id="{EBC7D7B4-1CC1-2A84-00D6-36F0E8B56092}"/>
              </a:ext>
            </a:extLst>
          </p:cNvPr>
          <p:cNvSpPr txBox="1"/>
          <p:nvPr/>
        </p:nvSpPr>
        <p:spPr>
          <a:xfrm>
            <a:off x="254051" y="3917501"/>
            <a:ext cx="7531665" cy="369332"/>
          </a:xfrm>
          <a:prstGeom prst="rect">
            <a:avLst/>
          </a:prstGeom>
          <a:noFill/>
        </p:spPr>
        <p:txBody>
          <a:bodyPr wrap="square" rtlCol="0">
            <a:spAutoFit/>
          </a:bodyPr>
          <a:lstStyle/>
          <a:p>
            <a:r>
              <a:rPr lang="vi-VN" dirty="0"/>
              <a:t>Các testcase kiểm nghiệm</a:t>
            </a:r>
            <a:endParaRPr lang="en-GB" dirty="0"/>
          </a:p>
        </p:txBody>
      </p:sp>
      <p:pic>
        <p:nvPicPr>
          <p:cNvPr id="1026" name="Picture 2" descr="A couple of black letters&#10;&#10;Description automatically generated with medium confidence">
            <a:extLst>
              <a:ext uri="{FF2B5EF4-FFF2-40B4-BE49-F238E27FC236}">
                <a16:creationId xmlns:a16="http://schemas.microsoft.com/office/drawing/2014/main" id="{A35A959E-FD4C-57DF-05D5-392F549F6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10" y="4401293"/>
            <a:ext cx="7290033" cy="15858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3FBCA9-B571-A21B-5A54-F1E25C1693F3}"/>
              </a:ext>
            </a:extLst>
          </p:cNvPr>
          <p:cNvSpPr txBox="1"/>
          <p:nvPr/>
        </p:nvSpPr>
        <p:spPr>
          <a:xfrm>
            <a:off x="3131142" y="3429000"/>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3.8 </a:t>
            </a:r>
            <a:r>
              <a:rPr lang="en-US" sz="1600" dirty="0" err="1">
                <a:latin typeface="Calibri" panose="020F0502020204030204" pitchFamily="34" charset="0"/>
                <a:ea typeface="Calibri" panose="020F0502020204030204" pitchFamily="34" charset="0"/>
                <a:cs typeface="Calibri" panose="020F0502020204030204" pitchFamily="34" charset="0"/>
              </a:rPr>
              <a:t>Quỹ</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đạo</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thu</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dữ</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liệu</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DC67E1D-4844-31DA-9945-955F7CE533A7}"/>
              </a:ext>
            </a:extLst>
          </p:cNvPr>
          <p:cNvSpPr txBox="1"/>
          <p:nvPr/>
        </p:nvSpPr>
        <p:spPr>
          <a:xfrm>
            <a:off x="3237822" y="6101588"/>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3.9 </a:t>
            </a:r>
            <a:r>
              <a:rPr lang="en-US" sz="1600" dirty="0" err="1">
                <a:latin typeface="Calibri" panose="020F0502020204030204" pitchFamily="34" charset="0"/>
                <a:ea typeface="Calibri" panose="020F0502020204030204" pitchFamily="34" charset="0"/>
                <a:cs typeface="Calibri" panose="020F0502020204030204" pitchFamily="34" charset="0"/>
              </a:rPr>
              <a:t>Quỹ</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đạo</a:t>
            </a:r>
            <a:r>
              <a:rPr lang="en-US" sz="1600" dirty="0">
                <a:latin typeface="Calibri" panose="020F0502020204030204" pitchFamily="34" charset="0"/>
                <a:ea typeface="Calibri" panose="020F0502020204030204" pitchFamily="34" charset="0"/>
                <a:cs typeface="Calibri" panose="020F0502020204030204" pitchFamily="34" charset="0"/>
              </a:rPr>
              <a:t> testcase</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995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a:xfrm>
            <a:off x="1612396" y="2680395"/>
            <a:ext cx="6142728" cy="2127504"/>
          </a:xfrm>
        </p:spPr>
        <p:txBody>
          <a:bodyPr/>
          <a:lstStyle/>
          <a:p>
            <a:r>
              <a:rPr lang="vi-VN" dirty="0">
                <a:latin typeface="Arial" panose="020B0604020202020204" pitchFamily="34" charset="0"/>
                <a:cs typeface="Arial" panose="020B0604020202020204" pitchFamily="34" charset="0"/>
              </a:rPr>
              <a:t>ĐỒ ÁN TỐT NGHIỆP CỬ NHÂN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4AE32-FD62-D11E-6AF7-A8067A6CAE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B05DC3-1F45-EBBC-0006-993E9BA4BDD5}"/>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5" name="Title 1">
            <a:extLst>
              <a:ext uri="{FF2B5EF4-FFF2-40B4-BE49-F238E27FC236}">
                <a16:creationId xmlns:a16="http://schemas.microsoft.com/office/drawing/2014/main" id="{1BBA35C9-7627-B305-083E-E017FB103CE3}"/>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3.KIỂM THỬ VÀ PHÂN TÍCH</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1B26AAF-E299-3199-AF79-14C28DBAC30A}"/>
              </a:ext>
            </a:extLst>
          </p:cNvPr>
          <p:cNvSpPr txBox="1"/>
          <p:nvPr/>
        </p:nvSpPr>
        <p:spPr>
          <a:xfrm>
            <a:off x="254051" y="862510"/>
            <a:ext cx="6800271" cy="446276"/>
          </a:xfrm>
          <a:prstGeom prst="rect">
            <a:avLst/>
          </a:prstGeom>
          <a:noFill/>
        </p:spPr>
        <p:txBody>
          <a:bodyPr wrap="square" rtlCol="0">
            <a:spAutoFit/>
          </a:bodyPr>
          <a:lstStyle/>
          <a:p>
            <a:r>
              <a:rPr lang="vi-VN" sz="2300" b="1" dirty="0">
                <a:solidFill>
                  <a:srgbClr val="FF0000"/>
                </a:solidFill>
              </a:rPr>
              <a:t>3.3 Thu dữ liệu cho việc triển khai tinyML</a:t>
            </a:r>
            <a:endParaRPr lang="en-GB" sz="2300" b="1" dirty="0">
              <a:solidFill>
                <a:srgbClr val="FF0000"/>
              </a:solidFill>
            </a:endParaRPr>
          </a:p>
        </p:txBody>
      </p:sp>
      <p:pic>
        <p:nvPicPr>
          <p:cNvPr id="4" name="Picture 3">
            <a:extLst>
              <a:ext uri="{FF2B5EF4-FFF2-40B4-BE49-F238E27FC236}">
                <a16:creationId xmlns:a16="http://schemas.microsoft.com/office/drawing/2014/main" id="{169E4C54-459B-1AB5-2145-EFA78880480E}"/>
              </a:ext>
            </a:extLst>
          </p:cNvPr>
          <p:cNvPicPr/>
          <p:nvPr/>
        </p:nvPicPr>
        <p:blipFill>
          <a:blip r:embed="rId2"/>
          <a:stretch>
            <a:fillRect/>
          </a:stretch>
        </p:blipFill>
        <p:spPr>
          <a:xfrm>
            <a:off x="79899" y="1917578"/>
            <a:ext cx="3719744" cy="2097894"/>
          </a:xfrm>
          <a:prstGeom prst="rect">
            <a:avLst/>
          </a:prstGeom>
        </p:spPr>
      </p:pic>
      <p:pic>
        <p:nvPicPr>
          <p:cNvPr id="8" name="Picture 7">
            <a:extLst>
              <a:ext uri="{FF2B5EF4-FFF2-40B4-BE49-F238E27FC236}">
                <a16:creationId xmlns:a16="http://schemas.microsoft.com/office/drawing/2014/main" id="{6244DB3E-1919-5834-B1AE-180959533697}"/>
              </a:ext>
            </a:extLst>
          </p:cNvPr>
          <p:cNvPicPr/>
          <p:nvPr/>
        </p:nvPicPr>
        <p:blipFill>
          <a:blip r:embed="rId3"/>
          <a:stretch>
            <a:fillRect/>
          </a:stretch>
        </p:blipFill>
        <p:spPr>
          <a:xfrm>
            <a:off x="3981561" y="1791268"/>
            <a:ext cx="5082540" cy="2224204"/>
          </a:xfrm>
          <a:prstGeom prst="rect">
            <a:avLst/>
          </a:prstGeom>
        </p:spPr>
      </p:pic>
      <p:sp>
        <p:nvSpPr>
          <p:cNvPr id="3" name="TextBox 2">
            <a:extLst>
              <a:ext uri="{FF2B5EF4-FFF2-40B4-BE49-F238E27FC236}">
                <a16:creationId xmlns:a16="http://schemas.microsoft.com/office/drawing/2014/main" id="{4020AAEB-2744-B5C8-BFAB-51437A748F62}"/>
              </a:ext>
            </a:extLst>
          </p:cNvPr>
          <p:cNvSpPr txBox="1"/>
          <p:nvPr/>
        </p:nvSpPr>
        <p:spPr>
          <a:xfrm>
            <a:off x="822282" y="4144243"/>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3.10 Giao </a:t>
            </a:r>
            <a:r>
              <a:rPr lang="en-US" sz="1600" dirty="0" err="1">
                <a:latin typeface="Calibri" panose="020F0502020204030204" pitchFamily="34" charset="0"/>
                <a:ea typeface="Calibri" panose="020F0502020204030204" pitchFamily="34" charset="0"/>
                <a:cs typeface="Calibri" panose="020F0502020204030204" pitchFamily="34" charset="0"/>
              </a:rPr>
              <a:t>diện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thu</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dữ</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liệu</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3EF50B2-3281-B71C-D144-5783CCFD3379}"/>
              </a:ext>
            </a:extLst>
          </p:cNvPr>
          <p:cNvSpPr txBox="1"/>
          <p:nvPr/>
        </p:nvSpPr>
        <p:spPr>
          <a:xfrm>
            <a:off x="5690640" y="4213893"/>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3.11 Giao </a:t>
            </a:r>
            <a:r>
              <a:rPr lang="en-US" sz="1600" dirty="0" err="1">
                <a:latin typeface="Calibri" panose="020F0502020204030204" pitchFamily="34" charset="0"/>
                <a:ea typeface="Calibri" panose="020F0502020204030204" pitchFamily="34" charset="0"/>
                <a:cs typeface="Calibri" panose="020F0502020204030204" pitchFamily="34" charset="0"/>
              </a:rPr>
              <a:t>diện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gán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nhãn</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8462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99971-F9EF-DEEA-D8ED-B7CD690075C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13FF8-AEAD-5E3E-2309-B2CED232B29B}"/>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5" name="Title 1">
            <a:extLst>
              <a:ext uri="{FF2B5EF4-FFF2-40B4-BE49-F238E27FC236}">
                <a16:creationId xmlns:a16="http://schemas.microsoft.com/office/drawing/2014/main" id="{BDFDC2A1-B10E-ACFA-0129-9E65BDE2197D}"/>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3.KIỂM THỬ VÀ PHÂN TÍCH</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9398BE3-3847-B4DC-8891-C24A2B0E6C0D}"/>
              </a:ext>
            </a:extLst>
          </p:cNvPr>
          <p:cNvSpPr txBox="1"/>
          <p:nvPr/>
        </p:nvSpPr>
        <p:spPr>
          <a:xfrm>
            <a:off x="254052" y="825867"/>
            <a:ext cx="6800271" cy="446276"/>
          </a:xfrm>
          <a:prstGeom prst="rect">
            <a:avLst/>
          </a:prstGeom>
          <a:noFill/>
        </p:spPr>
        <p:txBody>
          <a:bodyPr wrap="square" rtlCol="0">
            <a:spAutoFit/>
          </a:bodyPr>
          <a:lstStyle/>
          <a:p>
            <a:r>
              <a:rPr lang="vi-VN" sz="2300" b="1" dirty="0">
                <a:solidFill>
                  <a:srgbClr val="FF0000"/>
                </a:solidFill>
              </a:rPr>
              <a:t>3.3 Thu dữ liệu cho việc triển khai tinyML</a:t>
            </a:r>
            <a:endParaRPr lang="en-GB" sz="2300" b="1" dirty="0">
              <a:solidFill>
                <a:srgbClr val="FF0000"/>
              </a:solidFill>
            </a:endParaRPr>
          </a:p>
        </p:txBody>
      </p:sp>
      <p:sp>
        <p:nvSpPr>
          <p:cNvPr id="11" name="TextBox 10">
            <a:extLst>
              <a:ext uri="{FF2B5EF4-FFF2-40B4-BE49-F238E27FC236}">
                <a16:creationId xmlns:a16="http://schemas.microsoft.com/office/drawing/2014/main" id="{E92D55B6-3DAB-8824-2A0F-78E691DC4236}"/>
              </a:ext>
            </a:extLst>
          </p:cNvPr>
          <p:cNvSpPr txBox="1"/>
          <p:nvPr/>
        </p:nvSpPr>
        <p:spPr>
          <a:xfrm>
            <a:off x="254051" y="1322211"/>
            <a:ext cx="8333768" cy="646331"/>
          </a:xfrm>
          <a:prstGeom prst="rect">
            <a:avLst/>
          </a:prstGeom>
          <a:noFill/>
        </p:spPr>
        <p:txBody>
          <a:bodyPr wrap="square" rtlCol="0">
            <a:spAutoFit/>
          </a:bodyPr>
          <a:lstStyle/>
          <a:p>
            <a:pPr marL="285750" indent="-285750" algn="just">
              <a:buFont typeface="Arial" panose="020B0604020202020204" pitchFamily="34" charset="0"/>
              <a:buChar char="•"/>
            </a:pPr>
            <a:r>
              <a:rPr lang="vi-VN" sz="1800" dirty="0">
                <a:effectLst/>
                <a:ea typeface="MS Mincho" panose="02020609040205080304" pitchFamily="49" charset="-128"/>
              </a:rPr>
              <a:t>Các dữ liêu về điện áp của cảm biến đều được xuất dưới dạng .CSV kèm với video,phục vị cho bên AI.</a:t>
            </a:r>
            <a:endParaRPr lang="en-GB" dirty="0"/>
          </a:p>
        </p:txBody>
      </p:sp>
      <p:pic>
        <p:nvPicPr>
          <p:cNvPr id="4" name="Picture 3">
            <a:extLst>
              <a:ext uri="{FF2B5EF4-FFF2-40B4-BE49-F238E27FC236}">
                <a16:creationId xmlns:a16="http://schemas.microsoft.com/office/drawing/2014/main" id="{232C5161-A9B9-0170-C3CF-2CEF1F49AA98}"/>
              </a:ext>
            </a:extLst>
          </p:cNvPr>
          <p:cNvPicPr>
            <a:picLocks noChangeAspect="1"/>
          </p:cNvPicPr>
          <p:nvPr/>
        </p:nvPicPr>
        <p:blipFill>
          <a:blip r:embed="rId2"/>
          <a:stretch>
            <a:fillRect/>
          </a:stretch>
        </p:blipFill>
        <p:spPr>
          <a:xfrm>
            <a:off x="1093509" y="2714129"/>
            <a:ext cx="6457362" cy="3159425"/>
          </a:xfrm>
          <a:prstGeom prst="rect">
            <a:avLst/>
          </a:prstGeom>
        </p:spPr>
      </p:pic>
      <p:sp>
        <p:nvSpPr>
          <p:cNvPr id="7" name="TextBox 6">
            <a:extLst>
              <a:ext uri="{FF2B5EF4-FFF2-40B4-BE49-F238E27FC236}">
                <a16:creationId xmlns:a16="http://schemas.microsoft.com/office/drawing/2014/main" id="{49C9EE8B-B10E-6275-773B-C078A8C8962B}"/>
              </a:ext>
            </a:extLst>
          </p:cNvPr>
          <p:cNvSpPr txBox="1"/>
          <p:nvPr/>
        </p:nvSpPr>
        <p:spPr>
          <a:xfrm>
            <a:off x="254050" y="1968542"/>
            <a:ext cx="8333768" cy="646331"/>
          </a:xfrm>
          <a:prstGeom prst="rect">
            <a:avLst/>
          </a:prstGeom>
          <a:noFill/>
        </p:spPr>
        <p:txBody>
          <a:bodyPr wrap="square" rtlCol="0">
            <a:spAutoFit/>
          </a:bodyPr>
          <a:lstStyle/>
          <a:p>
            <a:pPr marL="285750" indent="-285750" algn="just">
              <a:buFont typeface="Arial" panose="020B0604020202020204" pitchFamily="34" charset="0"/>
              <a:buChar char="•"/>
            </a:pPr>
            <a:r>
              <a:rPr lang="vi-VN" dirty="0"/>
              <a:t>Tên file.csv và tên video phải cùng tên, có cấu trúc: </a:t>
            </a:r>
            <a:r>
              <a:rPr lang="vi-VN" sz="1800" dirty="0">
                <a:effectLst/>
                <a:ea typeface="MS Mincho" panose="02020609040205080304" pitchFamily="49" charset="-128"/>
              </a:rPr>
              <a:t>"start_time_end_time.csv“ và "start_time_end_time.webm"</a:t>
            </a:r>
            <a:endParaRPr lang="en-GB" dirty="0"/>
          </a:p>
        </p:txBody>
      </p:sp>
      <p:sp>
        <p:nvSpPr>
          <p:cNvPr id="3" name="TextBox 2">
            <a:extLst>
              <a:ext uri="{FF2B5EF4-FFF2-40B4-BE49-F238E27FC236}">
                <a16:creationId xmlns:a16="http://schemas.microsoft.com/office/drawing/2014/main" id="{DA0ED3A8-A0FB-C439-92A5-6A6B6E54DCEB}"/>
              </a:ext>
            </a:extLst>
          </p:cNvPr>
          <p:cNvSpPr txBox="1"/>
          <p:nvPr/>
        </p:nvSpPr>
        <p:spPr>
          <a:xfrm>
            <a:off x="3001602" y="5930453"/>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3.12 </a:t>
            </a:r>
            <a:r>
              <a:rPr lang="en-US" sz="1600" dirty="0" err="1">
                <a:latin typeface="Calibri" panose="020F0502020204030204" pitchFamily="34" charset="0"/>
                <a:ea typeface="Calibri" panose="020F0502020204030204" pitchFamily="34" charset="0"/>
                <a:cs typeface="Calibri" panose="020F0502020204030204" pitchFamily="34" charset="0"/>
              </a:rPr>
              <a:t>Cấu</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trúc</a:t>
            </a:r>
            <a:r>
              <a:rPr lang="en-US" sz="1600" dirty="0">
                <a:latin typeface="Calibri" panose="020F0502020204030204" pitchFamily="34" charset="0"/>
                <a:ea typeface="Calibri" panose="020F0502020204030204" pitchFamily="34" charset="0"/>
                <a:cs typeface="Calibri" panose="020F0502020204030204" pitchFamily="34" charset="0"/>
              </a:rPr>
              <a:t> file .csv </a:t>
            </a:r>
            <a:r>
              <a:rPr lang="en-US" sz="1600" dirty="0" err="1">
                <a:latin typeface="Calibri" panose="020F0502020204030204" pitchFamily="34" charset="0"/>
                <a:ea typeface="Calibri" panose="020F0502020204030204" pitchFamily="34" charset="0"/>
                <a:cs typeface="Calibri" panose="020F0502020204030204" pitchFamily="34" charset="0"/>
              </a:rPr>
              <a:t>và</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webm</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9720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7437F-BDFE-9DA9-C354-C6E5EF74BBF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D26FAA-4D7B-B38A-3385-F7BD78DA92AD}"/>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5" name="Title 1">
            <a:extLst>
              <a:ext uri="{FF2B5EF4-FFF2-40B4-BE49-F238E27FC236}">
                <a16:creationId xmlns:a16="http://schemas.microsoft.com/office/drawing/2014/main" id="{5A14C444-2FF1-EEE9-2878-6BCDF62632D3}"/>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3.KIỂM THỬ VÀ PHÂN TÍCH</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D1F4B50-4ED3-DB41-68BD-7D8891CBF7F4}"/>
              </a:ext>
            </a:extLst>
          </p:cNvPr>
          <p:cNvSpPr txBox="1"/>
          <p:nvPr/>
        </p:nvSpPr>
        <p:spPr>
          <a:xfrm>
            <a:off x="254052" y="847288"/>
            <a:ext cx="6800271" cy="446276"/>
          </a:xfrm>
          <a:prstGeom prst="rect">
            <a:avLst/>
          </a:prstGeom>
          <a:noFill/>
        </p:spPr>
        <p:txBody>
          <a:bodyPr wrap="square" rtlCol="0">
            <a:spAutoFit/>
          </a:bodyPr>
          <a:lstStyle/>
          <a:p>
            <a:r>
              <a:rPr lang="vi-VN" sz="2300" b="1" dirty="0">
                <a:solidFill>
                  <a:srgbClr val="FF0000"/>
                </a:solidFill>
              </a:rPr>
              <a:t>3.3 Thu dữ liệu cho việc triển khai tinyML</a:t>
            </a:r>
            <a:endParaRPr lang="en-GB" sz="2300" b="1" dirty="0">
              <a:solidFill>
                <a:srgbClr val="FF0000"/>
              </a:solidFill>
            </a:endParaRPr>
          </a:p>
        </p:txBody>
      </p:sp>
      <p:sp>
        <p:nvSpPr>
          <p:cNvPr id="11" name="TextBox 10">
            <a:extLst>
              <a:ext uri="{FF2B5EF4-FFF2-40B4-BE49-F238E27FC236}">
                <a16:creationId xmlns:a16="http://schemas.microsoft.com/office/drawing/2014/main" id="{BB289485-5C70-A832-2697-4C5FCA0648C2}"/>
              </a:ext>
            </a:extLst>
          </p:cNvPr>
          <p:cNvSpPr txBox="1"/>
          <p:nvPr/>
        </p:nvSpPr>
        <p:spPr>
          <a:xfrm>
            <a:off x="848412" y="1293564"/>
            <a:ext cx="7047671" cy="369332"/>
          </a:xfrm>
          <a:prstGeom prst="rect">
            <a:avLst/>
          </a:prstGeom>
          <a:noFill/>
        </p:spPr>
        <p:txBody>
          <a:bodyPr wrap="square" rtlCol="0">
            <a:spAutoFit/>
          </a:bodyPr>
          <a:lstStyle/>
          <a:p>
            <a:r>
              <a:rPr lang="vi-VN" sz="1800" dirty="0">
                <a:effectLst/>
                <a:ea typeface="MS Mincho" panose="02020609040205080304" pitchFamily="49" charset="-128"/>
              </a:rPr>
              <a:t>Dạng tín hiệu khi đi 1 quỹ đạo 10 lần</a:t>
            </a:r>
            <a:endParaRPr lang="en-GB" dirty="0"/>
          </a:p>
        </p:txBody>
      </p:sp>
      <p:pic>
        <p:nvPicPr>
          <p:cNvPr id="3" name="Picture 2">
            <a:extLst>
              <a:ext uri="{FF2B5EF4-FFF2-40B4-BE49-F238E27FC236}">
                <a16:creationId xmlns:a16="http://schemas.microsoft.com/office/drawing/2014/main" id="{B71E7933-3BE8-4A54-B292-5BB7FFB3332A}"/>
              </a:ext>
            </a:extLst>
          </p:cNvPr>
          <p:cNvPicPr>
            <a:picLocks noChangeAspect="1"/>
          </p:cNvPicPr>
          <p:nvPr/>
        </p:nvPicPr>
        <p:blipFill>
          <a:blip r:embed="rId2"/>
          <a:stretch>
            <a:fillRect/>
          </a:stretch>
        </p:blipFill>
        <p:spPr>
          <a:xfrm>
            <a:off x="649153" y="1748053"/>
            <a:ext cx="7845694" cy="4052932"/>
          </a:xfrm>
          <a:prstGeom prst="rect">
            <a:avLst/>
          </a:prstGeom>
        </p:spPr>
      </p:pic>
      <p:sp>
        <p:nvSpPr>
          <p:cNvPr id="4" name="TextBox 3">
            <a:extLst>
              <a:ext uri="{FF2B5EF4-FFF2-40B4-BE49-F238E27FC236}">
                <a16:creationId xmlns:a16="http://schemas.microsoft.com/office/drawing/2014/main" id="{F0225F57-4D50-08EB-F9E0-52EE08D42277}"/>
              </a:ext>
            </a:extLst>
          </p:cNvPr>
          <p:cNvSpPr txBox="1"/>
          <p:nvPr/>
        </p:nvSpPr>
        <p:spPr>
          <a:xfrm>
            <a:off x="3151802" y="5943790"/>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3.13 </a:t>
            </a:r>
            <a:r>
              <a:rPr lang="en-US" sz="1600" dirty="0" err="1">
                <a:latin typeface="Calibri" panose="020F0502020204030204" pitchFamily="34" charset="0"/>
                <a:ea typeface="Calibri" panose="020F0502020204030204" pitchFamily="34" charset="0"/>
                <a:cs typeface="Calibri" panose="020F0502020204030204" pitchFamily="34" charset="0"/>
              </a:rPr>
              <a:t>Dạng</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dữ</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liệu</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của</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một</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quỹ</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đạo</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4170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EF2A7-6D4E-73E6-C606-798405EDE5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8D746-E1EE-E9A8-BC08-16AD5CA4066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5" name="Title 1">
            <a:extLst>
              <a:ext uri="{FF2B5EF4-FFF2-40B4-BE49-F238E27FC236}">
                <a16:creationId xmlns:a16="http://schemas.microsoft.com/office/drawing/2014/main" id="{0845A87A-20EB-2BA5-3D33-5F3967E888CA}"/>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3.KIỂM THỬ VÀ PHÂN TÍCH</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21A7DD7-C14A-EEE3-B45D-4D1E63D04731}"/>
              </a:ext>
            </a:extLst>
          </p:cNvPr>
          <p:cNvSpPr txBox="1"/>
          <p:nvPr/>
        </p:nvSpPr>
        <p:spPr>
          <a:xfrm>
            <a:off x="254052" y="735728"/>
            <a:ext cx="6800271" cy="446276"/>
          </a:xfrm>
          <a:prstGeom prst="rect">
            <a:avLst/>
          </a:prstGeom>
          <a:noFill/>
        </p:spPr>
        <p:txBody>
          <a:bodyPr wrap="square" rtlCol="0">
            <a:spAutoFit/>
          </a:bodyPr>
          <a:lstStyle/>
          <a:p>
            <a:r>
              <a:rPr lang="vi-VN" sz="2300" b="1" dirty="0">
                <a:solidFill>
                  <a:srgbClr val="FF0000"/>
                </a:solidFill>
              </a:rPr>
              <a:t>3.3 Thu dữ liệu cho việc triển khai tinyML</a:t>
            </a:r>
            <a:endParaRPr lang="en-GB" sz="2300" b="1" dirty="0">
              <a:solidFill>
                <a:srgbClr val="FF0000"/>
              </a:solidFill>
            </a:endParaRPr>
          </a:p>
        </p:txBody>
      </p:sp>
      <p:sp>
        <p:nvSpPr>
          <p:cNvPr id="11" name="TextBox 10">
            <a:extLst>
              <a:ext uri="{FF2B5EF4-FFF2-40B4-BE49-F238E27FC236}">
                <a16:creationId xmlns:a16="http://schemas.microsoft.com/office/drawing/2014/main" id="{9C87C0B2-6676-BB5A-313F-8590F26210BC}"/>
              </a:ext>
            </a:extLst>
          </p:cNvPr>
          <p:cNvSpPr txBox="1"/>
          <p:nvPr/>
        </p:nvSpPr>
        <p:spPr>
          <a:xfrm>
            <a:off x="813676" y="1453612"/>
            <a:ext cx="7516647" cy="646331"/>
          </a:xfrm>
          <a:prstGeom prst="rect">
            <a:avLst/>
          </a:prstGeom>
          <a:noFill/>
        </p:spPr>
        <p:txBody>
          <a:bodyPr wrap="square" rtlCol="0">
            <a:spAutoFit/>
          </a:bodyPr>
          <a:lstStyle/>
          <a:p>
            <a:pPr algn="just"/>
            <a:r>
              <a:rPr lang="vi-VN" dirty="0">
                <a:latin typeface="Arial" panose="020B0604020202020204" pitchFamily="34" charset="0"/>
                <a:cs typeface="Arial" panose="020B0604020202020204" pitchFamily="34" charset="0"/>
              </a:rPr>
              <a:t>Sau khi cho mô hình đã train xử lý 20% bộ train còn lại và tính số nhãn dự đoán đúng trên tổng số nhãn dự đoán ta thu được kết quả 86.41%.</a:t>
            </a:r>
            <a:endParaRPr lang="en-GB" dirty="0">
              <a:latin typeface="Arial" panose="020B0604020202020204" pitchFamily="34" charset="0"/>
              <a:cs typeface="Arial" panose="020B0604020202020204" pitchFamily="34" charset="0"/>
            </a:endParaRPr>
          </a:p>
        </p:txBody>
      </p:sp>
      <p:pic>
        <p:nvPicPr>
          <p:cNvPr id="4" name="Picture 3" descr="A graph with red lines and blue dots&#10;&#10;Description automatically generated">
            <a:extLst>
              <a:ext uri="{FF2B5EF4-FFF2-40B4-BE49-F238E27FC236}">
                <a16:creationId xmlns:a16="http://schemas.microsoft.com/office/drawing/2014/main" id="{961FB202-2C92-E3F1-313E-0EA9F8CF6765}"/>
              </a:ext>
            </a:extLst>
          </p:cNvPr>
          <p:cNvPicPr>
            <a:picLocks noChangeAspect="1"/>
          </p:cNvPicPr>
          <p:nvPr/>
        </p:nvPicPr>
        <p:blipFill>
          <a:blip r:embed="rId2"/>
          <a:stretch>
            <a:fillRect/>
          </a:stretch>
        </p:blipFill>
        <p:spPr>
          <a:xfrm>
            <a:off x="807221" y="2135339"/>
            <a:ext cx="2351486" cy="1959060"/>
          </a:xfrm>
          <a:prstGeom prst="rect">
            <a:avLst/>
          </a:prstGeom>
        </p:spPr>
      </p:pic>
      <p:pic>
        <p:nvPicPr>
          <p:cNvPr id="7" name="Picture 6" descr="A graph with red lines and blue dots&#10;&#10;Description automatically generated">
            <a:extLst>
              <a:ext uri="{FF2B5EF4-FFF2-40B4-BE49-F238E27FC236}">
                <a16:creationId xmlns:a16="http://schemas.microsoft.com/office/drawing/2014/main" id="{C08DF8EF-965C-4367-BC28-04675ACDD10E}"/>
              </a:ext>
            </a:extLst>
          </p:cNvPr>
          <p:cNvPicPr>
            <a:picLocks noChangeAspect="1"/>
          </p:cNvPicPr>
          <p:nvPr/>
        </p:nvPicPr>
        <p:blipFill>
          <a:blip r:embed="rId3"/>
          <a:stretch>
            <a:fillRect/>
          </a:stretch>
        </p:blipFill>
        <p:spPr>
          <a:xfrm>
            <a:off x="5157932" y="2228491"/>
            <a:ext cx="2218229" cy="1845029"/>
          </a:xfrm>
          <a:prstGeom prst="rect">
            <a:avLst/>
          </a:prstGeom>
        </p:spPr>
      </p:pic>
      <p:pic>
        <p:nvPicPr>
          <p:cNvPr id="8" name="Picture 7" descr="A graph with red lines and blue dots&#10;&#10;Description automatically generated">
            <a:extLst>
              <a:ext uri="{FF2B5EF4-FFF2-40B4-BE49-F238E27FC236}">
                <a16:creationId xmlns:a16="http://schemas.microsoft.com/office/drawing/2014/main" id="{91E10BDC-288C-4560-4DA9-FC2569CA5C1B}"/>
              </a:ext>
            </a:extLst>
          </p:cNvPr>
          <p:cNvPicPr>
            <a:picLocks noChangeAspect="1"/>
          </p:cNvPicPr>
          <p:nvPr/>
        </p:nvPicPr>
        <p:blipFill>
          <a:blip r:embed="rId4"/>
          <a:stretch>
            <a:fillRect/>
          </a:stretch>
        </p:blipFill>
        <p:spPr>
          <a:xfrm>
            <a:off x="1047218" y="4422217"/>
            <a:ext cx="2111489" cy="1781219"/>
          </a:xfrm>
          <a:prstGeom prst="rect">
            <a:avLst/>
          </a:prstGeom>
        </p:spPr>
      </p:pic>
      <p:pic>
        <p:nvPicPr>
          <p:cNvPr id="9" name="Picture 8" descr="A graph with red lines and blue dots&#10;&#10;Description automatically generated">
            <a:extLst>
              <a:ext uri="{FF2B5EF4-FFF2-40B4-BE49-F238E27FC236}">
                <a16:creationId xmlns:a16="http://schemas.microsoft.com/office/drawing/2014/main" id="{DD462C5F-FB84-9195-4C87-E4C0548789CB}"/>
              </a:ext>
            </a:extLst>
          </p:cNvPr>
          <p:cNvPicPr>
            <a:picLocks noChangeAspect="1"/>
          </p:cNvPicPr>
          <p:nvPr/>
        </p:nvPicPr>
        <p:blipFill>
          <a:blip r:embed="rId5"/>
          <a:stretch>
            <a:fillRect/>
          </a:stretch>
        </p:blipFill>
        <p:spPr>
          <a:xfrm>
            <a:off x="5157933" y="4386788"/>
            <a:ext cx="2218228" cy="1863560"/>
          </a:xfrm>
          <a:prstGeom prst="rect">
            <a:avLst/>
          </a:prstGeom>
        </p:spPr>
      </p:pic>
      <p:sp>
        <p:nvSpPr>
          <p:cNvPr id="3" name="TextBox 2">
            <a:extLst>
              <a:ext uri="{FF2B5EF4-FFF2-40B4-BE49-F238E27FC236}">
                <a16:creationId xmlns:a16="http://schemas.microsoft.com/office/drawing/2014/main" id="{8A934042-004A-3C03-1CC1-E41A99EB6A4B}"/>
              </a:ext>
            </a:extLst>
          </p:cNvPr>
          <p:cNvSpPr txBox="1"/>
          <p:nvPr/>
        </p:nvSpPr>
        <p:spPr>
          <a:xfrm>
            <a:off x="1166825" y="4094399"/>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3.14 Testcase1</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7887345-2A9C-9347-B1EE-62A40C4B63E6}"/>
              </a:ext>
            </a:extLst>
          </p:cNvPr>
          <p:cNvSpPr txBox="1"/>
          <p:nvPr/>
        </p:nvSpPr>
        <p:spPr>
          <a:xfrm>
            <a:off x="5277539" y="4115278"/>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3.15 Testcase2</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591908D1-AF1E-54C0-DAF8-CE5D3408D058}"/>
              </a:ext>
            </a:extLst>
          </p:cNvPr>
          <p:cNvSpPr txBox="1"/>
          <p:nvPr/>
        </p:nvSpPr>
        <p:spPr>
          <a:xfrm>
            <a:off x="1319225" y="6139803"/>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3.16 Testcase3</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782CEBD-E423-266D-09AE-F6C0EA7A5FC2}"/>
              </a:ext>
            </a:extLst>
          </p:cNvPr>
          <p:cNvSpPr txBox="1"/>
          <p:nvPr/>
        </p:nvSpPr>
        <p:spPr>
          <a:xfrm>
            <a:off x="5277539" y="6160682"/>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3.17 Testcase4</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BE65230-6348-7FD8-2143-5D1136A67EFF}"/>
              </a:ext>
            </a:extLst>
          </p:cNvPr>
          <p:cNvSpPr txBox="1"/>
          <p:nvPr/>
        </p:nvSpPr>
        <p:spPr>
          <a:xfrm>
            <a:off x="813676" y="1081859"/>
            <a:ext cx="5238332" cy="677108"/>
          </a:xfrm>
          <a:prstGeom prst="rect">
            <a:avLst/>
          </a:prstGeom>
          <a:noFill/>
        </p:spPr>
        <p:txBody>
          <a:bodyPr wrap="square" rtlCol="0">
            <a:spAutoFit/>
          </a:bodyPr>
          <a:lstStyle/>
          <a:p>
            <a:r>
              <a:rPr lang="vi-VN" sz="2000" b="1" dirty="0"/>
              <a:t>Kết </a:t>
            </a:r>
            <a:r>
              <a:rPr lang="vi-VN" sz="2000" b="1"/>
              <a:t>quả: </a:t>
            </a:r>
            <a:r>
              <a:rPr lang="en-GB" sz="2000" dirty="0" err="1">
                <a:solidFill>
                  <a:srgbClr val="FF0000"/>
                </a:solidFill>
                <a:latin typeface="Arial" panose="020B0604020202020204" pitchFamily="34" charset="0"/>
                <a:cs typeface="Arial" panose="020B0604020202020204" pitchFamily="34" charset="0"/>
              </a:rPr>
              <a:t>Mô</a:t>
            </a:r>
            <a:r>
              <a:rPr lang="en-GB" sz="2000" dirty="0">
                <a:solidFill>
                  <a:srgbClr val="FF0000"/>
                </a:solidFill>
                <a:latin typeface="Arial" panose="020B0604020202020204" pitchFamily="34" charset="0"/>
                <a:cs typeface="Arial" panose="020B0604020202020204" pitchFamily="34" charset="0"/>
              </a:rPr>
              <a:t> </a:t>
            </a:r>
            <a:r>
              <a:rPr lang="en-GB" sz="2000" dirty="0" err="1">
                <a:solidFill>
                  <a:srgbClr val="FF0000"/>
                </a:solidFill>
                <a:latin typeface="Arial" panose="020B0604020202020204" pitchFamily="34" charset="0"/>
                <a:cs typeface="Arial" panose="020B0604020202020204" pitchFamily="34" charset="0"/>
              </a:rPr>
              <a:t>hình</a:t>
            </a:r>
            <a:r>
              <a:rPr lang="en-GB" sz="2000" dirty="0">
                <a:solidFill>
                  <a:srgbClr val="FF0000"/>
                </a:solidFill>
                <a:latin typeface="Arial" panose="020B0604020202020204" pitchFamily="34" charset="0"/>
                <a:cs typeface="Arial" panose="020B0604020202020204" pitchFamily="34" charset="0"/>
              </a:rPr>
              <a:t> </a:t>
            </a:r>
            <a:r>
              <a:rPr lang="en-GB" sz="2000" dirty="0" err="1">
                <a:solidFill>
                  <a:srgbClr val="FF0000"/>
                </a:solidFill>
                <a:latin typeface="Arial" panose="020B0604020202020204" pitchFamily="34" charset="0"/>
                <a:cs typeface="Arial" panose="020B0604020202020204" pitchFamily="34" charset="0"/>
              </a:rPr>
              <a:t>định</a:t>
            </a:r>
            <a:r>
              <a:rPr lang="en-GB" sz="2000" dirty="0">
                <a:solidFill>
                  <a:srgbClr val="FF0000"/>
                </a:solidFill>
                <a:latin typeface="Arial" panose="020B0604020202020204" pitchFamily="34" charset="0"/>
                <a:cs typeface="Arial" panose="020B0604020202020204" pitchFamily="34" charset="0"/>
              </a:rPr>
              <a:t> </a:t>
            </a:r>
            <a:r>
              <a:rPr lang="en-GB" sz="2000" dirty="0" err="1">
                <a:solidFill>
                  <a:srgbClr val="FF0000"/>
                </a:solidFill>
                <a:latin typeface="Arial" panose="020B0604020202020204" pitchFamily="34" charset="0"/>
                <a:cs typeface="Arial" panose="020B0604020202020204" pitchFamily="34" charset="0"/>
              </a:rPr>
              <a:t>vị</a:t>
            </a:r>
            <a:r>
              <a:rPr lang="en-GB" sz="2000" dirty="0">
                <a:solidFill>
                  <a:srgbClr val="FF0000"/>
                </a:solidFill>
                <a:latin typeface="Arial" panose="020B0604020202020204" pitchFamily="34" charset="0"/>
                <a:cs typeface="Arial" panose="020B0604020202020204" pitchFamily="34" charset="0"/>
              </a:rPr>
              <a:t> </a:t>
            </a:r>
            <a:r>
              <a:rPr lang="en-GB" sz="2000" dirty="0" err="1">
                <a:solidFill>
                  <a:srgbClr val="FF0000"/>
                </a:solidFill>
                <a:latin typeface="Arial" panose="020B0604020202020204" pitchFamily="34" charset="0"/>
                <a:cs typeface="Arial" panose="020B0604020202020204" pitchFamily="34" charset="0"/>
              </a:rPr>
              <a:t>theo</a:t>
            </a:r>
            <a:r>
              <a:rPr lang="en-GB" sz="2000" dirty="0">
                <a:solidFill>
                  <a:srgbClr val="FF0000"/>
                </a:solidFill>
                <a:latin typeface="Arial" panose="020B0604020202020204" pitchFamily="34" charset="0"/>
                <a:cs typeface="Arial" panose="020B0604020202020204" pitchFamily="34" charset="0"/>
              </a:rPr>
              <a:t> </a:t>
            </a:r>
            <a:r>
              <a:rPr lang="en-GB" sz="2000" dirty="0" err="1">
                <a:solidFill>
                  <a:srgbClr val="FF0000"/>
                </a:solidFill>
                <a:latin typeface="Arial" panose="020B0604020202020204" pitchFamily="34" charset="0"/>
                <a:cs typeface="Arial" panose="020B0604020202020204" pitchFamily="34" charset="0"/>
              </a:rPr>
              <a:t>nhãn</a:t>
            </a:r>
            <a:r>
              <a:rPr lang="en-GB" sz="2000" dirty="0">
                <a:solidFill>
                  <a:srgbClr val="FF0000"/>
                </a:solidFill>
                <a:latin typeface="Arial" panose="020B0604020202020204" pitchFamily="34" charset="0"/>
                <a:cs typeface="Arial" panose="020B0604020202020204" pitchFamily="34" charset="0"/>
              </a:rPr>
              <a:t> </a:t>
            </a:r>
            <a:endParaRPr lang="vi-VN" sz="2000" dirty="0">
              <a:solidFill>
                <a:srgbClr val="FF0000"/>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594801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9B61C-8E99-551E-99D8-4C7560CB86A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EC4377-8619-08B9-7BE7-C453DDFF0D7C}"/>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5" name="Title 1">
            <a:extLst>
              <a:ext uri="{FF2B5EF4-FFF2-40B4-BE49-F238E27FC236}">
                <a16:creationId xmlns:a16="http://schemas.microsoft.com/office/drawing/2014/main" id="{032A775D-01BF-8186-99DB-AA2237F7C2C9}"/>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3.KIỂM THỬ VÀ PHÂN TÍCH</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C69DAC4-7578-E39D-DF9B-4585ED84954E}"/>
              </a:ext>
            </a:extLst>
          </p:cNvPr>
          <p:cNvSpPr txBox="1"/>
          <p:nvPr/>
        </p:nvSpPr>
        <p:spPr>
          <a:xfrm>
            <a:off x="254052" y="756390"/>
            <a:ext cx="6800271" cy="446276"/>
          </a:xfrm>
          <a:prstGeom prst="rect">
            <a:avLst/>
          </a:prstGeom>
          <a:noFill/>
        </p:spPr>
        <p:txBody>
          <a:bodyPr wrap="square" rtlCol="0">
            <a:spAutoFit/>
          </a:bodyPr>
          <a:lstStyle/>
          <a:p>
            <a:r>
              <a:rPr lang="vi-VN" sz="2300" b="1" dirty="0">
                <a:solidFill>
                  <a:srgbClr val="FF0000"/>
                </a:solidFill>
              </a:rPr>
              <a:t>3.3 Thu dữ liệu cho việc triển khai tinyML</a:t>
            </a:r>
            <a:endParaRPr lang="en-GB" sz="2300" b="1" dirty="0">
              <a:solidFill>
                <a:srgbClr val="FF0000"/>
              </a:solidFill>
            </a:endParaRPr>
          </a:p>
        </p:txBody>
      </p:sp>
      <p:sp>
        <p:nvSpPr>
          <p:cNvPr id="11" name="TextBox 10">
            <a:extLst>
              <a:ext uri="{FF2B5EF4-FFF2-40B4-BE49-F238E27FC236}">
                <a16:creationId xmlns:a16="http://schemas.microsoft.com/office/drawing/2014/main" id="{F83AE351-8168-2289-1190-8340EB4380A8}"/>
              </a:ext>
            </a:extLst>
          </p:cNvPr>
          <p:cNvSpPr txBox="1"/>
          <p:nvPr/>
        </p:nvSpPr>
        <p:spPr>
          <a:xfrm>
            <a:off x="306980" y="1730008"/>
            <a:ext cx="4161273" cy="1896930"/>
          </a:xfrm>
          <a:prstGeom prst="rect">
            <a:avLst/>
          </a:prstGeom>
          <a:noFill/>
        </p:spPr>
        <p:txBody>
          <a:bodyPr wrap="square" rtlCol="0">
            <a:spAutoFit/>
          </a:bodyPr>
          <a:lstStyle/>
          <a:p>
            <a:pPr marL="285750" indent="-285750" algn="just">
              <a:lnSpc>
                <a:spcPct val="110000"/>
              </a:lnSpc>
              <a:spcBef>
                <a:spcPts val="300"/>
              </a:spcBef>
              <a:buFont typeface="Arial" panose="020B0604020202020204" pitchFamily="34" charset="0"/>
              <a:buChar char="•"/>
            </a:pPr>
            <a:r>
              <a:rPr lang="vi-VN" sz="1800" dirty="0">
                <a:solidFill>
                  <a:srgbClr val="000000"/>
                </a:solidFill>
                <a:effectLst/>
                <a:latin typeface="Arial (Body)"/>
                <a:ea typeface="MS Mincho" panose="02020609040205080304" pitchFamily="49" charset="-128"/>
              </a:rPr>
              <a:t>Sau khi cho mô hình đã train xử lý 20% bộ train còn lại và tính số vị trí dự đoán có sai số trong bán kính 0.35m trên tổng số vị trí dự đoán ta thu được kết quả 82.23%. Sai số khoảng cách trung bình là 0.1817m</a:t>
            </a:r>
            <a:endParaRPr lang="en-GB" sz="1800" dirty="0">
              <a:solidFill>
                <a:srgbClr val="000000"/>
              </a:solidFill>
              <a:effectLst/>
              <a:latin typeface="Arial (Body)"/>
              <a:ea typeface="MS Mincho" panose="02020609040205080304" pitchFamily="49" charset="-128"/>
            </a:endParaRPr>
          </a:p>
        </p:txBody>
      </p:sp>
      <p:pic>
        <p:nvPicPr>
          <p:cNvPr id="3" name="Picture 2" descr="A screenshot of a computer screen&#10;&#10;Description automatically generated">
            <a:extLst>
              <a:ext uri="{FF2B5EF4-FFF2-40B4-BE49-F238E27FC236}">
                <a16:creationId xmlns:a16="http://schemas.microsoft.com/office/drawing/2014/main" id="{40EF1EF9-9D4C-E7BE-1265-F5D1E874FDD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59005"/>
            <a:ext cx="4265020" cy="4271039"/>
          </a:xfrm>
          <a:prstGeom prst="rect">
            <a:avLst/>
          </a:prstGeom>
          <a:noFill/>
          <a:ln>
            <a:noFill/>
          </a:ln>
        </p:spPr>
      </p:pic>
      <p:sp>
        <p:nvSpPr>
          <p:cNvPr id="10" name="TextBox 9">
            <a:extLst>
              <a:ext uri="{FF2B5EF4-FFF2-40B4-BE49-F238E27FC236}">
                <a16:creationId xmlns:a16="http://schemas.microsoft.com/office/drawing/2014/main" id="{CA0509CB-D3A5-7F9E-AA2F-D83FD9A19AB1}"/>
              </a:ext>
            </a:extLst>
          </p:cNvPr>
          <p:cNvSpPr txBox="1"/>
          <p:nvPr/>
        </p:nvSpPr>
        <p:spPr>
          <a:xfrm>
            <a:off x="306980" y="4163533"/>
            <a:ext cx="4161273" cy="1477328"/>
          </a:xfrm>
          <a:prstGeom prst="rect">
            <a:avLst/>
          </a:prstGeom>
          <a:noFill/>
        </p:spPr>
        <p:txBody>
          <a:bodyPr wrap="square" rtlCol="0">
            <a:spAutoFit/>
          </a:bodyPr>
          <a:lstStyle/>
          <a:p>
            <a:pPr marL="285750" indent="-285750" algn="just">
              <a:buFont typeface="Arial" panose="020B0604020202020204" pitchFamily="34" charset="0"/>
              <a:buChar char="•"/>
            </a:pPr>
            <a:r>
              <a:rPr lang="vi-VN" dirty="0"/>
              <a:t>Phổ dự đoán vị trí cung cấp thông tin về sự phân bố của các vị trí tiềm năng trong không gian hoặc thời gian dựa trên dữ liệu và các mô hình dự đoán đã được huấn luyện.</a:t>
            </a:r>
            <a:endParaRPr lang="en-GB" dirty="0"/>
          </a:p>
        </p:txBody>
      </p:sp>
      <p:sp>
        <p:nvSpPr>
          <p:cNvPr id="4" name="TextBox 3">
            <a:extLst>
              <a:ext uri="{FF2B5EF4-FFF2-40B4-BE49-F238E27FC236}">
                <a16:creationId xmlns:a16="http://schemas.microsoft.com/office/drawing/2014/main" id="{079B6EE9-13FD-98F8-B499-B0C4FF8230CC}"/>
              </a:ext>
            </a:extLst>
          </p:cNvPr>
          <p:cNvSpPr txBox="1"/>
          <p:nvPr/>
        </p:nvSpPr>
        <p:spPr>
          <a:xfrm>
            <a:off x="5304485" y="5908698"/>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3.18 </a:t>
            </a:r>
            <a:r>
              <a:rPr lang="en-US" sz="1600" dirty="0" err="1">
                <a:latin typeface="Calibri" panose="020F0502020204030204" pitchFamily="34" charset="0"/>
                <a:ea typeface="Calibri" panose="020F0502020204030204" pitchFamily="34" charset="0"/>
                <a:cs typeface="Calibri" panose="020F0502020204030204" pitchFamily="34" charset="0"/>
              </a:rPr>
              <a:t>Phổ</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dự</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đoán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vị</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trí</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246ED31-8B56-E2EE-21C7-AB2BA6300EE5}"/>
              </a:ext>
            </a:extLst>
          </p:cNvPr>
          <p:cNvSpPr txBox="1"/>
          <p:nvPr/>
        </p:nvSpPr>
        <p:spPr>
          <a:xfrm>
            <a:off x="754144" y="1182276"/>
            <a:ext cx="4550341" cy="707886"/>
          </a:xfrm>
          <a:prstGeom prst="rect">
            <a:avLst/>
          </a:prstGeom>
          <a:noFill/>
        </p:spPr>
        <p:txBody>
          <a:bodyPr wrap="square" rtlCol="0">
            <a:spAutoFit/>
          </a:bodyPr>
          <a:lstStyle/>
          <a:p>
            <a:r>
              <a:rPr lang="vi-VN" sz="2000" b="1" dirty="0">
                <a:latin typeface="Arial (Body)"/>
              </a:rPr>
              <a:t>Kết quả: </a:t>
            </a:r>
            <a:r>
              <a:rPr lang="en-GB" sz="2000" dirty="0" err="1">
                <a:solidFill>
                  <a:srgbClr val="FF0000"/>
                </a:solidFill>
                <a:latin typeface="Arial (Body)"/>
              </a:rPr>
              <a:t>Mô</a:t>
            </a:r>
            <a:r>
              <a:rPr lang="en-GB" sz="2000" dirty="0">
                <a:solidFill>
                  <a:srgbClr val="FF0000"/>
                </a:solidFill>
                <a:latin typeface="Arial (Body)"/>
              </a:rPr>
              <a:t> </a:t>
            </a:r>
            <a:r>
              <a:rPr lang="en-GB" sz="2000" dirty="0" err="1">
                <a:solidFill>
                  <a:srgbClr val="FF0000"/>
                </a:solidFill>
                <a:latin typeface="Arial (Body)"/>
              </a:rPr>
              <a:t>hình</a:t>
            </a:r>
            <a:r>
              <a:rPr lang="en-GB" sz="2000" dirty="0">
                <a:solidFill>
                  <a:srgbClr val="FF0000"/>
                </a:solidFill>
                <a:latin typeface="Arial (Body)"/>
              </a:rPr>
              <a:t> </a:t>
            </a:r>
            <a:r>
              <a:rPr lang="en-GB" sz="2000" dirty="0" err="1">
                <a:solidFill>
                  <a:srgbClr val="FF0000"/>
                </a:solidFill>
                <a:latin typeface="Arial (Body)"/>
              </a:rPr>
              <a:t>định</a:t>
            </a:r>
            <a:r>
              <a:rPr lang="en-GB" sz="2000" dirty="0">
                <a:solidFill>
                  <a:srgbClr val="FF0000"/>
                </a:solidFill>
                <a:latin typeface="Arial (Body)"/>
              </a:rPr>
              <a:t> </a:t>
            </a:r>
            <a:r>
              <a:rPr lang="en-GB" sz="2000" dirty="0" err="1">
                <a:solidFill>
                  <a:srgbClr val="FF0000"/>
                </a:solidFill>
                <a:latin typeface="Arial (Body)"/>
              </a:rPr>
              <a:t>vị</a:t>
            </a:r>
            <a:r>
              <a:rPr lang="en-GB" sz="2000" dirty="0">
                <a:solidFill>
                  <a:srgbClr val="FF0000"/>
                </a:solidFill>
                <a:latin typeface="Arial (Body)"/>
              </a:rPr>
              <a:t> </a:t>
            </a:r>
            <a:r>
              <a:rPr lang="en-GB" sz="2000" dirty="0" err="1">
                <a:solidFill>
                  <a:srgbClr val="FF0000"/>
                </a:solidFill>
                <a:latin typeface="Arial (Body)"/>
              </a:rPr>
              <a:t>theo</a:t>
            </a:r>
            <a:r>
              <a:rPr lang="en-GB" sz="2000" dirty="0">
                <a:solidFill>
                  <a:srgbClr val="FF0000"/>
                </a:solidFill>
                <a:latin typeface="Arial (Body)"/>
              </a:rPr>
              <a:t> </a:t>
            </a:r>
            <a:r>
              <a:rPr lang="vi-VN" sz="2000" dirty="0">
                <a:solidFill>
                  <a:srgbClr val="FF0000"/>
                </a:solidFill>
                <a:latin typeface="Arial (Body)"/>
              </a:rPr>
              <a:t>tọa độ</a:t>
            </a:r>
            <a:r>
              <a:rPr lang="en-GB" sz="2000" dirty="0">
                <a:solidFill>
                  <a:srgbClr val="FF0000"/>
                </a:solidFill>
                <a:latin typeface="Arial (Body)"/>
              </a:rPr>
              <a:t> </a:t>
            </a:r>
            <a:endParaRPr lang="vi-VN" sz="2000" dirty="0">
              <a:solidFill>
                <a:srgbClr val="FF0000"/>
              </a:solidFill>
              <a:latin typeface="Arial (Body)"/>
            </a:endParaRPr>
          </a:p>
          <a:p>
            <a:endParaRPr lang="en-US" sz="2000" dirty="0"/>
          </a:p>
        </p:txBody>
      </p:sp>
    </p:spTree>
    <p:extLst>
      <p:ext uri="{BB962C8B-B14F-4D97-AF65-F5344CB8AC3E}">
        <p14:creationId xmlns:p14="http://schemas.microsoft.com/office/powerpoint/2010/main" val="1247712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07BB6-B821-4626-3681-5775B43B420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412BD5-6924-E22D-5931-5C4130825109}"/>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5" name="Title 1">
            <a:extLst>
              <a:ext uri="{FF2B5EF4-FFF2-40B4-BE49-F238E27FC236}">
                <a16:creationId xmlns:a16="http://schemas.microsoft.com/office/drawing/2014/main" id="{2D824631-4DCB-6389-0EAA-EDD3460A5A6E}"/>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3.KIỂM THỬ VÀ PHÂN TÍCH</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2BFBB52-7F22-9E5E-63AA-A166DD59AFEE}"/>
              </a:ext>
            </a:extLst>
          </p:cNvPr>
          <p:cNvSpPr txBox="1"/>
          <p:nvPr/>
        </p:nvSpPr>
        <p:spPr>
          <a:xfrm>
            <a:off x="231636" y="778706"/>
            <a:ext cx="6800271" cy="446276"/>
          </a:xfrm>
          <a:prstGeom prst="rect">
            <a:avLst/>
          </a:prstGeom>
          <a:noFill/>
        </p:spPr>
        <p:txBody>
          <a:bodyPr wrap="square" rtlCol="0">
            <a:spAutoFit/>
          </a:bodyPr>
          <a:lstStyle/>
          <a:p>
            <a:r>
              <a:rPr lang="vi-VN" sz="2300" b="1" dirty="0">
                <a:solidFill>
                  <a:srgbClr val="FF0000"/>
                </a:solidFill>
              </a:rPr>
              <a:t>3.3 Thu dữ liệu cho việc triển khai tinyML</a:t>
            </a:r>
            <a:endParaRPr lang="en-GB" sz="2300" b="1" dirty="0">
              <a:solidFill>
                <a:srgbClr val="FF0000"/>
              </a:solidFill>
            </a:endParaRPr>
          </a:p>
        </p:txBody>
      </p:sp>
      <p:sp>
        <p:nvSpPr>
          <p:cNvPr id="11" name="TextBox 10">
            <a:extLst>
              <a:ext uri="{FF2B5EF4-FFF2-40B4-BE49-F238E27FC236}">
                <a16:creationId xmlns:a16="http://schemas.microsoft.com/office/drawing/2014/main" id="{0A944F90-0629-404E-972F-2A0FC182E30F}"/>
              </a:ext>
            </a:extLst>
          </p:cNvPr>
          <p:cNvSpPr txBox="1"/>
          <p:nvPr/>
        </p:nvSpPr>
        <p:spPr>
          <a:xfrm>
            <a:off x="796706" y="1143506"/>
            <a:ext cx="8347295" cy="400110"/>
          </a:xfrm>
          <a:prstGeom prst="rect">
            <a:avLst/>
          </a:prstGeom>
          <a:noFill/>
        </p:spPr>
        <p:txBody>
          <a:bodyPr wrap="square" rtlCol="0">
            <a:spAutoFit/>
          </a:bodyPr>
          <a:lstStyle/>
          <a:p>
            <a:r>
              <a:rPr lang="vi-VN" sz="2000" b="1" dirty="0">
                <a:latin typeface="Arial (Body)"/>
              </a:rPr>
              <a:t>Kết quả: </a:t>
            </a:r>
            <a:r>
              <a:rPr lang="en-GB" sz="2000" dirty="0" err="1">
                <a:solidFill>
                  <a:srgbClr val="FF0000"/>
                </a:solidFill>
                <a:latin typeface="Arial (Body)"/>
              </a:rPr>
              <a:t>Mô</a:t>
            </a:r>
            <a:r>
              <a:rPr lang="en-GB" sz="2000" dirty="0">
                <a:solidFill>
                  <a:srgbClr val="FF0000"/>
                </a:solidFill>
                <a:latin typeface="Arial (Body)"/>
              </a:rPr>
              <a:t> </a:t>
            </a:r>
            <a:r>
              <a:rPr lang="en-GB" sz="2000" dirty="0" err="1">
                <a:solidFill>
                  <a:srgbClr val="FF0000"/>
                </a:solidFill>
                <a:latin typeface="Arial (Body)"/>
              </a:rPr>
              <a:t>hình</a:t>
            </a:r>
            <a:r>
              <a:rPr lang="en-GB" sz="2000" dirty="0">
                <a:solidFill>
                  <a:srgbClr val="FF0000"/>
                </a:solidFill>
                <a:latin typeface="Arial (Body)"/>
              </a:rPr>
              <a:t> </a:t>
            </a:r>
            <a:r>
              <a:rPr lang="en-GB" sz="2000" dirty="0" err="1">
                <a:solidFill>
                  <a:srgbClr val="FF0000"/>
                </a:solidFill>
                <a:latin typeface="Arial (Body)"/>
              </a:rPr>
              <a:t>định</a:t>
            </a:r>
            <a:r>
              <a:rPr lang="en-GB" sz="2000" dirty="0">
                <a:solidFill>
                  <a:srgbClr val="FF0000"/>
                </a:solidFill>
                <a:latin typeface="Arial (Body)"/>
              </a:rPr>
              <a:t> </a:t>
            </a:r>
            <a:r>
              <a:rPr lang="en-GB" sz="2000" dirty="0" err="1">
                <a:solidFill>
                  <a:srgbClr val="FF0000"/>
                </a:solidFill>
                <a:latin typeface="Arial (Body)"/>
              </a:rPr>
              <a:t>vị</a:t>
            </a:r>
            <a:r>
              <a:rPr lang="en-GB" sz="2000" dirty="0">
                <a:solidFill>
                  <a:srgbClr val="FF0000"/>
                </a:solidFill>
                <a:latin typeface="Arial (Body)"/>
              </a:rPr>
              <a:t> </a:t>
            </a:r>
            <a:r>
              <a:rPr lang="en-GB" sz="2000" dirty="0" err="1">
                <a:solidFill>
                  <a:srgbClr val="FF0000"/>
                </a:solidFill>
                <a:latin typeface="Arial (Body)"/>
              </a:rPr>
              <a:t>theo</a:t>
            </a:r>
            <a:r>
              <a:rPr lang="en-GB" sz="2000" dirty="0">
                <a:solidFill>
                  <a:srgbClr val="FF0000"/>
                </a:solidFill>
                <a:latin typeface="Arial (Body)"/>
              </a:rPr>
              <a:t> </a:t>
            </a:r>
            <a:r>
              <a:rPr lang="vi-VN" sz="2000" dirty="0">
                <a:solidFill>
                  <a:srgbClr val="FF0000"/>
                </a:solidFill>
                <a:latin typeface="Arial (Body)"/>
              </a:rPr>
              <a:t>tọa độ</a:t>
            </a:r>
            <a:r>
              <a:rPr lang="en-GB" sz="2000" dirty="0">
                <a:solidFill>
                  <a:srgbClr val="FF0000"/>
                </a:solidFill>
                <a:latin typeface="Arial (Body)"/>
              </a:rPr>
              <a:t> </a:t>
            </a:r>
            <a:endParaRPr lang="vi-VN" sz="2000" dirty="0">
              <a:solidFill>
                <a:srgbClr val="FF0000"/>
              </a:solidFill>
              <a:latin typeface="Arial (Body)"/>
            </a:endParaRPr>
          </a:p>
        </p:txBody>
      </p:sp>
      <p:pic>
        <p:nvPicPr>
          <p:cNvPr id="4" name="Picture 3" descr="A graph with red and blue dots&#10;&#10;Description automatically generated">
            <a:extLst>
              <a:ext uri="{FF2B5EF4-FFF2-40B4-BE49-F238E27FC236}">
                <a16:creationId xmlns:a16="http://schemas.microsoft.com/office/drawing/2014/main" id="{C338A461-EA26-D60B-80E1-093F69A4DB0D}"/>
              </a:ext>
            </a:extLst>
          </p:cNvPr>
          <p:cNvPicPr>
            <a:picLocks noChangeAspect="1"/>
          </p:cNvPicPr>
          <p:nvPr/>
        </p:nvPicPr>
        <p:blipFill>
          <a:blip r:embed="rId2"/>
          <a:stretch>
            <a:fillRect/>
          </a:stretch>
        </p:blipFill>
        <p:spPr>
          <a:xfrm>
            <a:off x="796707" y="1871793"/>
            <a:ext cx="2350354" cy="1759757"/>
          </a:xfrm>
          <a:prstGeom prst="rect">
            <a:avLst/>
          </a:prstGeom>
        </p:spPr>
      </p:pic>
      <p:pic>
        <p:nvPicPr>
          <p:cNvPr id="7" name="Picture 6" descr="A graph with red lines and blue dots&#10;&#10;Description automatically generated">
            <a:extLst>
              <a:ext uri="{FF2B5EF4-FFF2-40B4-BE49-F238E27FC236}">
                <a16:creationId xmlns:a16="http://schemas.microsoft.com/office/drawing/2014/main" id="{57439E14-9DF3-CA68-A111-19A913B940C7}"/>
              </a:ext>
            </a:extLst>
          </p:cNvPr>
          <p:cNvPicPr>
            <a:picLocks noChangeAspect="1"/>
          </p:cNvPicPr>
          <p:nvPr/>
        </p:nvPicPr>
        <p:blipFill>
          <a:blip r:embed="rId3"/>
          <a:stretch>
            <a:fillRect/>
          </a:stretch>
        </p:blipFill>
        <p:spPr>
          <a:xfrm>
            <a:off x="4462448" y="1766556"/>
            <a:ext cx="2569459" cy="1808524"/>
          </a:xfrm>
          <a:prstGeom prst="rect">
            <a:avLst/>
          </a:prstGeom>
        </p:spPr>
      </p:pic>
      <p:pic>
        <p:nvPicPr>
          <p:cNvPr id="8" name="Picture 7" descr="A graph with red lines and blue dots&#10;&#10;Description automatically generated">
            <a:extLst>
              <a:ext uri="{FF2B5EF4-FFF2-40B4-BE49-F238E27FC236}">
                <a16:creationId xmlns:a16="http://schemas.microsoft.com/office/drawing/2014/main" id="{4BAF5DF7-B7C3-ED70-7A6D-1C19F0AFFC60}"/>
              </a:ext>
            </a:extLst>
          </p:cNvPr>
          <p:cNvPicPr>
            <a:picLocks noChangeAspect="1"/>
          </p:cNvPicPr>
          <p:nvPr/>
        </p:nvPicPr>
        <p:blipFill>
          <a:blip r:embed="rId4"/>
          <a:stretch>
            <a:fillRect/>
          </a:stretch>
        </p:blipFill>
        <p:spPr>
          <a:xfrm>
            <a:off x="796706" y="3986463"/>
            <a:ext cx="2350355" cy="1904019"/>
          </a:xfrm>
          <a:prstGeom prst="rect">
            <a:avLst/>
          </a:prstGeom>
        </p:spPr>
      </p:pic>
      <p:pic>
        <p:nvPicPr>
          <p:cNvPr id="9" name="Picture 8" descr="A graph with red lines and blue dots&#10;&#10;Description automatically generated">
            <a:extLst>
              <a:ext uri="{FF2B5EF4-FFF2-40B4-BE49-F238E27FC236}">
                <a16:creationId xmlns:a16="http://schemas.microsoft.com/office/drawing/2014/main" id="{35DCC9B4-45EB-CA4F-848C-474979E24A28}"/>
              </a:ext>
            </a:extLst>
          </p:cNvPr>
          <p:cNvPicPr>
            <a:picLocks noChangeAspect="1"/>
          </p:cNvPicPr>
          <p:nvPr/>
        </p:nvPicPr>
        <p:blipFill>
          <a:blip r:embed="rId5"/>
          <a:stretch>
            <a:fillRect/>
          </a:stretch>
        </p:blipFill>
        <p:spPr>
          <a:xfrm>
            <a:off x="4397998" y="3941224"/>
            <a:ext cx="2633909" cy="1969889"/>
          </a:xfrm>
          <a:prstGeom prst="rect">
            <a:avLst/>
          </a:prstGeom>
        </p:spPr>
      </p:pic>
      <p:sp>
        <p:nvSpPr>
          <p:cNvPr id="3" name="TextBox 2">
            <a:extLst>
              <a:ext uri="{FF2B5EF4-FFF2-40B4-BE49-F238E27FC236}">
                <a16:creationId xmlns:a16="http://schemas.microsoft.com/office/drawing/2014/main" id="{81AE7382-5F6B-281B-6C1D-B1FEC7E9A3C1}"/>
              </a:ext>
            </a:extLst>
          </p:cNvPr>
          <p:cNvSpPr txBox="1"/>
          <p:nvPr/>
        </p:nvSpPr>
        <p:spPr>
          <a:xfrm>
            <a:off x="1235405" y="3657036"/>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3.19 Testcase1</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EB6977F-5ED7-0EE0-ABD9-979DE569E0B9}"/>
              </a:ext>
            </a:extLst>
          </p:cNvPr>
          <p:cNvSpPr txBox="1"/>
          <p:nvPr/>
        </p:nvSpPr>
        <p:spPr>
          <a:xfrm>
            <a:off x="1235405" y="5936713"/>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3.21 Testcase3</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67A0BB3-1269-C7CE-BDD3-C23CF7643D79}"/>
              </a:ext>
            </a:extLst>
          </p:cNvPr>
          <p:cNvSpPr txBox="1"/>
          <p:nvPr/>
        </p:nvSpPr>
        <p:spPr>
          <a:xfrm>
            <a:off x="4915865" y="3587599"/>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3.20 Testcase2</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BBFD5CE-6B4F-BFCD-FA04-979CCB218B0D}"/>
              </a:ext>
            </a:extLst>
          </p:cNvPr>
          <p:cNvSpPr txBox="1"/>
          <p:nvPr/>
        </p:nvSpPr>
        <p:spPr>
          <a:xfrm>
            <a:off x="4733114" y="5949232"/>
            <a:ext cx="441088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3.22 Testcase4</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2831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95C2C-0ECF-F62C-A0ED-E6DE9B90A1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F88118-064B-B812-54A9-ED5A120BC19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5" name="Title 1">
            <a:extLst>
              <a:ext uri="{FF2B5EF4-FFF2-40B4-BE49-F238E27FC236}">
                <a16:creationId xmlns:a16="http://schemas.microsoft.com/office/drawing/2014/main" id="{1E0FD3A4-B22A-27E6-1F59-71C66838FF84}"/>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4.KẾT LUẬN-HƯỚNG PHÁT TRIỂN</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0BEF391-6ED1-C18B-B890-68BBCB0FF355}"/>
              </a:ext>
            </a:extLst>
          </p:cNvPr>
          <p:cNvSpPr txBox="1"/>
          <p:nvPr/>
        </p:nvSpPr>
        <p:spPr>
          <a:xfrm>
            <a:off x="254052" y="815766"/>
            <a:ext cx="6800271" cy="446276"/>
          </a:xfrm>
          <a:prstGeom prst="rect">
            <a:avLst/>
          </a:prstGeom>
          <a:noFill/>
        </p:spPr>
        <p:txBody>
          <a:bodyPr wrap="square" rtlCol="0">
            <a:spAutoFit/>
          </a:bodyPr>
          <a:lstStyle/>
          <a:p>
            <a:r>
              <a:rPr lang="vi-VN" sz="2300" b="1" dirty="0">
                <a:solidFill>
                  <a:srgbClr val="FF0000"/>
                </a:solidFill>
              </a:rPr>
              <a:t>4.1 KẾT LUẬN</a:t>
            </a:r>
            <a:endParaRPr lang="en-GB" sz="2300" b="1" dirty="0">
              <a:solidFill>
                <a:srgbClr val="FF0000"/>
              </a:solidFill>
            </a:endParaRPr>
          </a:p>
        </p:txBody>
      </p:sp>
      <p:sp>
        <p:nvSpPr>
          <p:cNvPr id="12" name="Rectangle: Rounded Corners 11">
            <a:extLst>
              <a:ext uri="{FF2B5EF4-FFF2-40B4-BE49-F238E27FC236}">
                <a16:creationId xmlns:a16="http://schemas.microsoft.com/office/drawing/2014/main" id="{B42BC35D-C05E-5C5F-FA63-6FDE7CAE769E}"/>
              </a:ext>
            </a:extLst>
          </p:cNvPr>
          <p:cNvSpPr/>
          <p:nvPr/>
        </p:nvSpPr>
        <p:spPr>
          <a:xfrm>
            <a:off x="511729" y="1446419"/>
            <a:ext cx="8438222" cy="203819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BD43B4B8-AF40-F45B-A9FD-6CCE0585225C}"/>
              </a:ext>
            </a:extLst>
          </p:cNvPr>
          <p:cNvSpPr/>
          <p:nvPr/>
        </p:nvSpPr>
        <p:spPr>
          <a:xfrm>
            <a:off x="914400" y="1266737"/>
            <a:ext cx="2088859" cy="285226"/>
          </a:xfrm>
          <a:prstGeom prst="round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AF55E5A6-D19C-F021-9163-8443AD2210C5}"/>
              </a:ext>
            </a:extLst>
          </p:cNvPr>
          <p:cNvSpPr txBox="1"/>
          <p:nvPr/>
        </p:nvSpPr>
        <p:spPr>
          <a:xfrm>
            <a:off x="1266738" y="1224684"/>
            <a:ext cx="2030136" cy="369332"/>
          </a:xfrm>
          <a:prstGeom prst="rect">
            <a:avLst/>
          </a:prstGeom>
          <a:noFill/>
        </p:spPr>
        <p:txBody>
          <a:bodyPr wrap="square" rtlCol="0">
            <a:spAutoFit/>
          </a:bodyPr>
          <a:lstStyle/>
          <a:p>
            <a:r>
              <a:rPr lang="vi-VN" b="1" dirty="0">
                <a:solidFill>
                  <a:schemeClr val="bg1"/>
                </a:solidFill>
              </a:rPr>
              <a:t>Đạt được</a:t>
            </a:r>
            <a:endParaRPr lang="en-GB" b="1" dirty="0">
              <a:solidFill>
                <a:schemeClr val="bg1"/>
              </a:solidFill>
            </a:endParaRPr>
          </a:p>
        </p:txBody>
      </p:sp>
      <p:sp>
        <p:nvSpPr>
          <p:cNvPr id="14" name="TextBox 13">
            <a:extLst>
              <a:ext uri="{FF2B5EF4-FFF2-40B4-BE49-F238E27FC236}">
                <a16:creationId xmlns:a16="http://schemas.microsoft.com/office/drawing/2014/main" id="{8035107E-7F65-FA4A-22BF-E231980B297B}"/>
              </a:ext>
            </a:extLst>
          </p:cNvPr>
          <p:cNvSpPr txBox="1"/>
          <p:nvPr/>
        </p:nvSpPr>
        <p:spPr>
          <a:xfrm>
            <a:off x="511729" y="1609204"/>
            <a:ext cx="8438222" cy="1855380"/>
          </a:xfrm>
          <a:prstGeom prst="rect">
            <a:avLst/>
          </a:prstGeom>
          <a:noFill/>
        </p:spPr>
        <p:txBody>
          <a:bodyPr wrap="square" rtlCol="0">
            <a:spAutoFit/>
          </a:bodyPr>
          <a:lstStyle/>
          <a:p>
            <a:pPr marL="365760" indent="-365760" algn="just">
              <a:lnSpc>
                <a:spcPct val="130000"/>
              </a:lnSpc>
              <a:buFont typeface="Arial" panose="020B0604020202020204" pitchFamily="34" charset="0"/>
              <a:buChar char="•"/>
            </a:pPr>
            <a:r>
              <a:rPr lang="vi-VN" dirty="0"/>
              <a:t>Một hệ thống mảng cảm biến PIR hoàn chỉnh, bao gồm phần cứng và phần mềm, có khả năng đo lường tín hiệu chuyển động và truyền dữ liệu đến nền tảng Thingsboard.</a:t>
            </a:r>
          </a:p>
          <a:p>
            <a:pPr marL="365760" indent="-365760">
              <a:lnSpc>
                <a:spcPct val="130000"/>
              </a:lnSpc>
              <a:buFont typeface="Arial" panose="020B0604020202020204" pitchFamily="34" charset="0"/>
              <a:buChar char="•"/>
            </a:pPr>
            <a:r>
              <a:rPr lang="vi-VN" dirty="0"/>
              <a:t>Phát hiện chuyển động cơ bản</a:t>
            </a:r>
          </a:p>
          <a:p>
            <a:pPr marL="365760" indent="-365760">
              <a:lnSpc>
                <a:spcPct val="130000"/>
              </a:lnSpc>
              <a:buFont typeface="Arial" panose="020B0604020202020204" pitchFamily="34" charset="0"/>
              <a:buChar char="•"/>
            </a:pPr>
            <a:r>
              <a:rPr lang="vi-VN" dirty="0"/>
              <a:t>Kiến trúc mở cho phép tích hợp các thuật toán tinyML</a:t>
            </a:r>
          </a:p>
        </p:txBody>
      </p:sp>
      <p:sp>
        <p:nvSpPr>
          <p:cNvPr id="16" name="Rectangle: Rounded Corners 15">
            <a:extLst>
              <a:ext uri="{FF2B5EF4-FFF2-40B4-BE49-F238E27FC236}">
                <a16:creationId xmlns:a16="http://schemas.microsoft.com/office/drawing/2014/main" id="{9B4D51EF-DAD3-6D34-BB1D-545ACD6F96EE}"/>
              </a:ext>
            </a:extLst>
          </p:cNvPr>
          <p:cNvSpPr/>
          <p:nvPr/>
        </p:nvSpPr>
        <p:spPr>
          <a:xfrm>
            <a:off x="511729" y="3860082"/>
            <a:ext cx="8438222" cy="236957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11C72EB7-8A86-CDB2-78D2-3448B60C5C19}"/>
              </a:ext>
            </a:extLst>
          </p:cNvPr>
          <p:cNvSpPr/>
          <p:nvPr/>
        </p:nvSpPr>
        <p:spPr>
          <a:xfrm>
            <a:off x="982910" y="3717469"/>
            <a:ext cx="2088859" cy="28522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FEC8AECA-A051-7B17-7DC9-4BDB0F924A4F}"/>
              </a:ext>
            </a:extLst>
          </p:cNvPr>
          <p:cNvSpPr txBox="1"/>
          <p:nvPr/>
        </p:nvSpPr>
        <p:spPr>
          <a:xfrm>
            <a:off x="1041633" y="3675416"/>
            <a:ext cx="2030136" cy="369332"/>
          </a:xfrm>
          <a:prstGeom prst="rect">
            <a:avLst/>
          </a:prstGeom>
          <a:noFill/>
        </p:spPr>
        <p:txBody>
          <a:bodyPr wrap="square" rtlCol="0">
            <a:spAutoFit/>
          </a:bodyPr>
          <a:lstStyle/>
          <a:p>
            <a:r>
              <a:rPr lang="vi-VN" b="1" dirty="0">
                <a:solidFill>
                  <a:schemeClr val="bg1"/>
                </a:solidFill>
              </a:rPr>
              <a:t>Chưa đạt được</a:t>
            </a:r>
            <a:endParaRPr lang="en-GB" b="1" dirty="0">
              <a:solidFill>
                <a:schemeClr val="bg1"/>
              </a:solidFill>
            </a:endParaRPr>
          </a:p>
        </p:txBody>
      </p:sp>
      <p:sp>
        <p:nvSpPr>
          <p:cNvPr id="17" name="TextBox 16">
            <a:extLst>
              <a:ext uri="{FF2B5EF4-FFF2-40B4-BE49-F238E27FC236}">
                <a16:creationId xmlns:a16="http://schemas.microsoft.com/office/drawing/2014/main" id="{0269AF41-A69C-3F0F-0A2A-37782D7F5975}"/>
              </a:ext>
            </a:extLst>
          </p:cNvPr>
          <p:cNvSpPr txBox="1"/>
          <p:nvPr/>
        </p:nvSpPr>
        <p:spPr>
          <a:xfrm>
            <a:off x="511729" y="4286276"/>
            <a:ext cx="8438222" cy="1141723"/>
          </a:xfrm>
          <a:prstGeom prst="rect">
            <a:avLst/>
          </a:prstGeom>
          <a:noFill/>
        </p:spPr>
        <p:txBody>
          <a:bodyPr wrap="square" rtlCol="0">
            <a:spAutoFit/>
          </a:bodyPr>
          <a:lstStyle/>
          <a:p>
            <a:pPr marL="365760" indent="-365760">
              <a:lnSpc>
                <a:spcPct val="130000"/>
              </a:lnSpc>
              <a:buFont typeface="Arial" panose="020B0604020202020204" pitchFamily="34" charset="0"/>
              <a:buChar char="•"/>
            </a:pPr>
            <a:r>
              <a:rPr lang="vi-VN" dirty="0"/>
              <a:t>Độ nhạy của cảm biến còn thấp(</a:t>
            </a:r>
            <a:r>
              <a:rPr lang="en-US" dirty="0"/>
              <a:t>~3m)</a:t>
            </a:r>
          </a:p>
          <a:p>
            <a:pPr marL="365760" indent="-365760" algn="just">
              <a:lnSpc>
                <a:spcPct val="130000"/>
              </a:lnSpc>
              <a:buFont typeface="Arial" panose="020B0604020202020204" pitchFamily="34" charset="0"/>
              <a:buChar char="•"/>
            </a:pPr>
            <a:r>
              <a:rPr lang="vi-VN" dirty="0"/>
              <a:t>Diện tích giám sát tracking người còn nhỏ(3mx3m)</a:t>
            </a:r>
          </a:p>
          <a:p>
            <a:pPr marL="365760" indent="-365760" algn="just">
              <a:lnSpc>
                <a:spcPct val="130000"/>
              </a:lnSpc>
              <a:buFont typeface="Arial" panose="020B0604020202020204" pitchFamily="34" charset="0"/>
              <a:buChar char="•"/>
            </a:pPr>
            <a:r>
              <a:rPr lang="vi-VN" dirty="0"/>
              <a:t>Chưa thể tích hợp AI trực tiếp vào MCU để xử lý tại hiện trường.</a:t>
            </a:r>
            <a:endParaRPr lang="en-GB" dirty="0"/>
          </a:p>
        </p:txBody>
      </p:sp>
    </p:spTree>
    <p:extLst>
      <p:ext uri="{BB962C8B-B14F-4D97-AF65-F5344CB8AC3E}">
        <p14:creationId xmlns:p14="http://schemas.microsoft.com/office/powerpoint/2010/main" val="261483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C9C99-A967-ECEE-3BC6-204564D347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98817-C10F-A4D4-6193-BA318EF4F82C}"/>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5" name="Title 1">
            <a:extLst>
              <a:ext uri="{FF2B5EF4-FFF2-40B4-BE49-F238E27FC236}">
                <a16:creationId xmlns:a16="http://schemas.microsoft.com/office/drawing/2014/main" id="{32449A4C-BA24-422A-3092-907D9B96C717}"/>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4.KẾT LUẬN-HƯỚNG PHÁT TRIỂN</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F7D6CB4-767F-3216-7918-0B783FB5BA7F}"/>
              </a:ext>
            </a:extLst>
          </p:cNvPr>
          <p:cNvSpPr txBox="1"/>
          <p:nvPr/>
        </p:nvSpPr>
        <p:spPr>
          <a:xfrm>
            <a:off x="254052" y="924921"/>
            <a:ext cx="6800271" cy="446276"/>
          </a:xfrm>
          <a:prstGeom prst="rect">
            <a:avLst/>
          </a:prstGeom>
          <a:noFill/>
        </p:spPr>
        <p:txBody>
          <a:bodyPr wrap="square" rtlCol="0">
            <a:spAutoFit/>
          </a:bodyPr>
          <a:lstStyle/>
          <a:p>
            <a:r>
              <a:rPr lang="vi-VN" sz="2300" b="1" dirty="0">
                <a:solidFill>
                  <a:srgbClr val="FF0000"/>
                </a:solidFill>
              </a:rPr>
              <a:t>4.2 HƯỚNG PHÁT TRIỂN</a:t>
            </a:r>
            <a:endParaRPr lang="en-GB" sz="2300" b="1" dirty="0">
              <a:solidFill>
                <a:srgbClr val="FF0000"/>
              </a:solidFill>
            </a:endParaRPr>
          </a:p>
        </p:txBody>
      </p:sp>
      <p:sp>
        <p:nvSpPr>
          <p:cNvPr id="4" name="TextBox 3">
            <a:extLst>
              <a:ext uri="{FF2B5EF4-FFF2-40B4-BE49-F238E27FC236}">
                <a16:creationId xmlns:a16="http://schemas.microsoft.com/office/drawing/2014/main" id="{EB61914D-835C-74E4-FBDA-3524CB9EA111}"/>
              </a:ext>
            </a:extLst>
          </p:cNvPr>
          <p:cNvSpPr txBox="1"/>
          <p:nvPr/>
        </p:nvSpPr>
        <p:spPr>
          <a:xfrm>
            <a:off x="300725" y="1747478"/>
            <a:ext cx="8589223" cy="3139321"/>
          </a:xfrm>
          <a:prstGeom prst="rect">
            <a:avLst/>
          </a:prstGeom>
          <a:noFill/>
        </p:spPr>
        <p:txBody>
          <a:bodyPr wrap="square" rtlCol="0">
            <a:spAutoFit/>
          </a:bodyPr>
          <a:lstStyle/>
          <a:p>
            <a:pPr marL="342900" indent="-342900" algn="just">
              <a:buFont typeface="Arial" panose="020B0604020202020204" pitchFamily="34" charset="0"/>
              <a:buChar char="•"/>
            </a:pPr>
            <a:r>
              <a:rPr lang="vi-VN" b="1" dirty="0"/>
              <a:t>Nâng cao độ chính xác và khả năng nhận diện</a:t>
            </a:r>
          </a:p>
          <a:p>
            <a:pPr algn="just"/>
            <a:endParaRPr lang="vi-VN" b="1" dirty="0"/>
          </a:p>
          <a:p>
            <a:pPr marL="342900" indent="-342900" algn="just">
              <a:buFont typeface="Arial" panose="020B0604020202020204" pitchFamily="34" charset="0"/>
              <a:buChar char="•"/>
            </a:pPr>
            <a:r>
              <a:rPr lang="vi-VN" b="1" dirty="0"/>
              <a:t>Mở rộng phạm vi giám sát</a:t>
            </a:r>
          </a:p>
          <a:p>
            <a:pPr algn="just"/>
            <a:endParaRPr lang="vi-VN" b="1" dirty="0"/>
          </a:p>
          <a:p>
            <a:pPr marL="342900" indent="-342900" algn="just">
              <a:buFont typeface="Arial" panose="020B0604020202020204" pitchFamily="34" charset="0"/>
              <a:buChar char="•"/>
            </a:pPr>
            <a:r>
              <a:rPr lang="vi-VN" b="1" dirty="0"/>
              <a:t>Triển khai thuật toán trên MCU với tinyML</a:t>
            </a:r>
          </a:p>
          <a:p>
            <a:pPr algn="just"/>
            <a:endParaRPr lang="vi-VN" b="1" dirty="0"/>
          </a:p>
          <a:p>
            <a:pPr marL="342900" indent="-342900" algn="just">
              <a:buFont typeface="Arial" panose="020B0604020202020204" pitchFamily="34" charset="0"/>
              <a:buChar char="•"/>
            </a:pPr>
            <a:r>
              <a:rPr lang="vi-VN" b="1" dirty="0"/>
              <a:t>Phát triển giao diện cảnh báo thông minh,điều khiển các ngoại vi khác </a:t>
            </a:r>
          </a:p>
          <a:p>
            <a:pPr algn="just"/>
            <a:endParaRPr lang="en-US" b="1" dirty="0"/>
          </a:p>
          <a:p>
            <a:pPr marL="342900" indent="-342900" algn="just">
              <a:buFont typeface="Arial" panose="020B0604020202020204" pitchFamily="34" charset="0"/>
              <a:buChar char="•"/>
            </a:pPr>
            <a:r>
              <a:rPr lang="vi-VN" b="1" dirty="0"/>
              <a:t>Tích hợp vào hệ sinh thái lớn hơn</a:t>
            </a:r>
          </a:p>
          <a:p>
            <a:endParaRPr lang="vi-VN" b="1" dirty="0"/>
          </a:p>
          <a:p>
            <a:endParaRPr lang="vi-VN" b="1" dirty="0"/>
          </a:p>
        </p:txBody>
      </p:sp>
    </p:spTree>
    <p:extLst>
      <p:ext uri="{BB962C8B-B14F-4D97-AF65-F5344CB8AC3E}">
        <p14:creationId xmlns:p14="http://schemas.microsoft.com/office/powerpoint/2010/main" val="2146844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dirty="0" err="1"/>
              <a:t>Tài</a:t>
            </a:r>
            <a:r>
              <a:rPr lang="en-US" dirty="0"/>
              <a:t> </a:t>
            </a:r>
            <a:r>
              <a:rPr lang="en-US" dirty="0" err="1"/>
              <a:t>liệu</a:t>
            </a:r>
            <a:r>
              <a:rPr lang="en-US" dirty="0"/>
              <a:t> </a:t>
            </a:r>
            <a:r>
              <a:rPr lang="en-US" dirty="0" err="1"/>
              <a:t>tham</a:t>
            </a:r>
            <a:r>
              <a:rPr lang="en-US" dirty="0"/>
              <a:t> </a:t>
            </a:r>
            <a:r>
              <a:rPr lang="en-US" dirty="0" err="1"/>
              <a:t>khảo</a:t>
            </a:r>
            <a:endParaRPr lang="en-US" dirty="0"/>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extBox 2">
            <a:extLst>
              <a:ext uri="{FF2B5EF4-FFF2-40B4-BE49-F238E27FC236}">
                <a16:creationId xmlns:a16="http://schemas.microsoft.com/office/drawing/2014/main" id="{B1E878A8-F2E4-8451-8F62-B85EBC30C466}"/>
              </a:ext>
            </a:extLst>
          </p:cNvPr>
          <p:cNvSpPr txBox="1"/>
          <p:nvPr/>
        </p:nvSpPr>
        <p:spPr>
          <a:xfrm>
            <a:off x="402672" y="998290"/>
            <a:ext cx="8405768" cy="3416320"/>
          </a:xfrm>
          <a:prstGeom prst="rect">
            <a:avLst/>
          </a:prstGeom>
          <a:noFill/>
        </p:spPr>
        <p:txBody>
          <a:bodyPr wrap="square" rtlCol="0">
            <a:spAutoFit/>
          </a:bodyPr>
          <a:lstStyle/>
          <a:p>
            <a:r>
              <a:rPr lang="en-US" dirty="0"/>
              <a:t>[1] D. Semiconductor, "DB203B Datasheet," 2019.</a:t>
            </a:r>
          </a:p>
          <a:p>
            <a:r>
              <a:rPr lang="en-US" dirty="0"/>
              <a:t>[2] I. lai, "Giao </a:t>
            </a:r>
            <a:r>
              <a:rPr lang="en-US" dirty="0" err="1"/>
              <a:t>thức</a:t>
            </a:r>
            <a:r>
              <a:rPr lang="en-US" dirty="0"/>
              <a:t> </a:t>
            </a:r>
            <a:r>
              <a:rPr lang="en-US" dirty="0" err="1"/>
              <a:t>dữ</a:t>
            </a:r>
            <a:r>
              <a:rPr lang="en-US" dirty="0"/>
              <a:t> </a:t>
            </a:r>
            <a:r>
              <a:rPr lang="en-US" dirty="0" err="1"/>
              <a:t>liệu</a:t>
            </a:r>
            <a:r>
              <a:rPr lang="en-US" dirty="0"/>
              <a:t> IoT," [Online]. Available: http://iottuonglai.com/giao-thuc-du-lieu-iot.html. </a:t>
            </a:r>
          </a:p>
          <a:p>
            <a:r>
              <a:rPr lang="en-US" dirty="0"/>
              <a:t>[3] </a:t>
            </a:r>
            <a:r>
              <a:rPr lang="en-US" dirty="0" err="1"/>
              <a:t>ThingsBoard</a:t>
            </a:r>
            <a:r>
              <a:rPr lang="en-US" dirty="0"/>
              <a:t>, "</a:t>
            </a:r>
            <a:r>
              <a:rPr lang="en-US" dirty="0" err="1"/>
              <a:t>ThingsBoard</a:t>
            </a:r>
            <a:r>
              <a:rPr lang="en-US" dirty="0"/>
              <a:t> Documentation," [Online]. Available: https://thingsboard.io/docs/. </a:t>
            </a:r>
          </a:p>
          <a:p>
            <a:r>
              <a:rPr lang="en-US" dirty="0"/>
              <a:t>[4] M. GPT, "</a:t>
            </a:r>
            <a:r>
              <a:rPr lang="en-US" dirty="0" err="1"/>
              <a:t>TinyML</a:t>
            </a:r>
            <a:r>
              <a:rPr lang="en-US" dirty="0"/>
              <a:t>: </a:t>
            </a:r>
            <a:r>
              <a:rPr lang="en-US" dirty="0" err="1"/>
              <a:t>Ứng</a:t>
            </a:r>
            <a:r>
              <a:rPr lang="en-US" dirty="0"/>
              <a:t> </a:t>
            </a:r>
            <a:r>
              <a:rPr lang="en-US" dirty="0" err="1"/>
              <a:t>dụng</a:t>
            </a:r>
            <a:r>
              <a:rPr lang="en-US" dirty="0"/>
              <a:t>, </a:t>
            </a:r>
            <a:r>
              <a:rPr lang="en-US" dirty="0" err="1"/>
              <a:t>giới</a:t>
            </a:r>
            <a:r>
              <a:rPr lang="en-US" dirty="0"/>
              <a:t> </a:t>
            </a:r>
            <a:r>
              <a:rPr lang="en-US" dirty="0" err="1"/>
              <a:t>hạn</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thiết</a:t>
            </a:r>
            <a:r>
              <a:rPr lang="en-US" dirty="0"/>
              <a:t> </a:t>
            </a:r>
            <a:r>
              <a:rPr lang="en-US" dirty="0" err="1"/>
              <a:t>bị</a:t>
            </a:r>
            <a:r>
              <a:rPr lang="en-US" dirty="0"/>
              <a:t> IoT </a:t>
            </a:r>
            <a:r>
              <a:rPr lang="en-US" dirty="0" err="1"/>
              <a:t>và</a:t>
            </a:r>
            <a:r>
              <a:rPr lang="en-US" dirty="0"/>
              <a:t> Edge Devices". [5] T. Instruments, "LM358 Low Power Dual Operational Amplifier Datasheet," 2004. </a:t>
            </a:r>
          </a:p>
          <a:p>
            <a:r>
              <a:rPr lang="en-US" dirty="0"/>
              <a:t>[6] E. Systems, "ESP32 Technical Reference Manual," 2019. </a:t>
            </a:r>
          </a:p>
          <a:p>
            <a:r>
              <a:rPr lang="en-US" dirty="0"/>
              <a:t>[7] K. </a:t>
            </a:r>
            <a:r>
              <a:rPr lang="en-US" dirty="0" err="1"/>
              <a:t>Ngamakeura,S</a:t>
            </a:r>
            <a:r>
              <a:rPr lang="en-US" dirty="0"/>
              <a:t>. </a:t>
            </a:r>
            <a:r>
              <a:rPr lang="en-US" dirty="0" err="1"/>
              <a:t>Yongchareon,J</a:t>
            </a:r>
            <a:r>
              <a:rPr lang="en-US" dirty="0"/>
              <a:t>. </a:t>
            </a:r>
            <a:r>
              <a:rPr lang="en-US" dirty="0" err="1"/>
              <a:t>Yu,S</a:t>
            </a:r>
            <a:r>
              <a:rPr lang="en-US" dirty="0"/>
              <a:t>. Islam, "Passive infrared sensor dataset and deep learning models for device-free indoor localization and tracking," 2021.</a:t>
            </a:r>
          </a:p>
          <a:p>
            <a:r>
              <a:rPr lang="en-US" dirty="0"/>
              <a:t>[8] Nguyen Quoc </a:t>
            </a:r>
            <a:r>
              <a:rPr lang="en-US" dirty="0" err="1"/>
              <a:t>Cuong,Le</a:t>
            </a:r>
            <a:r>
              <a:rPr lang="en-US" dirty="0"/>
              <a:t> Minh </a:t>
            </a:r>
            <a:r>
              <a:rPr lang="en-US" dirty="0" err="1"/>
              <a:t>Thuy,Hoang</a:t>
            </a:r>
            <a:r>
              <a:rPr lang="en-US" dirty="0"/>
              <a:t> Ngoc </a:t>
            </a:r>
            <a:r>
              <a:rPr lang="en-US" dirty="0" err="1"/>
              <a:t>Chau,Nguyen</a:t>
            </a:r>
            <a:r>
              <a:rPr lang="en-US" dirty="0"/>
              <a:t> </a:t>
            </a:r>
            <a:r>
              <a:rPr lang="en-US" dirty="0" err="1"/>
              <a:t>Thi</a:t>
            </a:r>
            <a:r>
              <a:rPr lang="en-US" dirty="0"/>
              <a:t> Nhat </a:t>
            </a:r>
            <a:r>
              <a:rPr lang="en-US" dirty="0" err="1"/>
              <a:t>Linh,Doan</a:t>
            </a:r>
            <a:r>
              <a:rPr lang="en-US" dirty="0"/>
              <a:t> Tuan "</a:t>
            </a:r>
            <a:r>
              <a:rPr lang="en-US" dirty="0" err="1"/>
              <a:t>Intelligent_Passive_Infrared_Sensor_based_on_Learn</a:t>
            </a:r>
            <a:r>
              <a:rPr lang="en-US" dirty="0"/>
              <a:t>," 2024.</a:t>
            </a:r>
          </a:p>
        </p:txBody>
      </p:sp>
    </p:spTree>
    <p:extLst>
      <p:ext uri="{BB962C8B-B14F-4D97-AF65-F5344CB8AC3E}">
        <p14:creationId xmlns:p14="http://schemas.microsoft.com/office/powerpoint/2010/main" val="365149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A3EE2-C31D-3DF5-6DCF-BED3A02D5C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88A518-77AE-81B2-338E-16123EC84002}"/>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10">
            <a:extLst>
              <a:ext uri="{FF2B5EF4-FFF2-40B4-BE49-F238E27FC236}">
                <a16:creationId xmlns:a16="http://schemas.microsoft.com/office/drawing/2014/main" id="{6083CD44-B5E5-B88F-B676-654146CD3426}"/>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latin typeface="Arial" panose="020B0604020202020204" pitchFamily="34" charset="0"/>
                <a:cs typeface="Arial" panose="020B0604020202020204" pitchFamily="34" charset="0"/>
              </a:rPr>
              <a:t>THANK YOU !</a:t>
            </a:r>
          </a:p>
        </p:txBody>
      </p:sp>
    </p:spTree>
    <p:extLst>
      <p:ext uri="{BB962C8B-B14F-4D97-AF65-F5344CB8AC3E}">
        <p14:creationId xmlns:p14="http://schemas.microsoft.com/office/powerpoint/2010/main" val="1801053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528320" y="2335859"/>
            <a:ext cx="9158640" cy="50351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GB" sz="3300" b="1" dirty="0" err="1"/>
              <a:t>Thiết</a:t>
            </a:r>
            <a:r>
              <a:rPr lang="en-GB" sz="3300" b="1" dirty="0"/>
              <a:t> </a:t>
            </a:r>
            <a:r>
              <a:rPr lang="en-GB" sz="3300" b="1" dirty="0" err="1"/>
              <a:t>kế</a:t>
            </a:r>
            <a:r>
              <a:rPr lang="en-GB" sz="3300" dirty="0"/>
              <a:t> </a:t>
            </a:r>
            <a:r>
              <a:rPr lang="en-GB" sz="3300" dirty="0" err="1"/>
              <a:t>và</a:t>
            </a:r>
            <a:r>
              <a:rPr lang="en-GB" sz="3300" dirty="0"/>
              <a:t> </a:t>
            </a:r>
            <a:r>
              <a:rPr lang="en-GB" sz="3300" dirty="0" err="1"/>
              <a:t>triển</a:t>
            </a:r>
            <a:r>
              <a:rPr lang="en-GB" sz="3300" dirty="0"/>
              <a:t> </a:t>
            </a:r>
            <a:r>
              <a:rPr lang="en-GB" sz="3300" dirty="0" err="1"/>
              <a:t>khai</a:t>
            </a:r>
            <a:r>
              <a:rPr lang="en-GB" sz="3300" dirty="0"/>
              <a:t> </a:t>
            </a:r>
            <a:r>
              <a:rPr lang="en-GB" sz="3300" dirty="0" err="1"/>
              <a:t>hệ</a:t>
            </a:r>
            <a:r>
              <a:rPr lang="en-GB" sz="3300" dirty="0"/>
              <a:t> </a:t>
            </a:r>
            <a:r>
              <a:rPr lang="en-GB" sz="3300" dirty="0" err="1"/>
              <a:t>thống</a:t>
            </a:r>
            <a:r>
              <a:rPr lang="en-GB" sz="3300" dirty="0"/>
              <a:t> </a:t>
            </a:r>
            <a:r>
              <a:rPr lang="en-GB" sz="3300" dirty="0" err="1"/>
              <a:t>cảm</a:t>
            </a:r>
            <a:r>
              <a:rPr lang="en-GB" sz="3300" dirty="0"/>
              <a:t> </a:t>
            </a:r>
            <a:r>
              <a:rPr lang="en-GB" sz="3300" b="1" dirty="0"/>
              <a:t> </a:t>
            </a:r>
            <a:r>
              <a:rPr lang="en-GB" sz="3300" b="1" dirty="0" err="1"/>
              <a:t>biến</a:t>
            </a:r>
            <a:r>
              <a:rPr lang="en-GB" sz="3300" b="1" dirty="0"/>
              <a:t> </a:t>
            </a:r>
            <a:br>
              <a:rPr lang="en-GB" sz="3300" b="1" dirty="0"/>
            </a:br>
            <a:r>
              <a:rPr lang="en-GB" sz="3300" b="1" dirty="0"/>
              <a:t>PIR </a:t>
            </a:r>
            <a:r>
              <a:rPr lang="en-GB" sz="3300" dirty="0" err="1"/>
              <a:t>ứ</a:t>
            </a:r>
            <a:r>
              <a:rPr lang="en-GB" sz="3300" b="1" dirty="0" err="1"/>
              <a:t>ng</a:t>
            </a:r>
            <a:r>
              <a:rPr lang="en-GB" sz="3300" b="1" dirty="0"/>
              <a:t> </a:t>
            </a:r>
            <a:r>
              <a:rPr lang="en-GB" sz="3300" b="1" dirty="0" err="1"/>
              <a:t>dụng</a:t>
            </a:r>
            <a:r>
              <a:rPr lang="en-GB" sz="3300" b="1" dirty="0"/>
              <a:t> </a:t>
            </a:r>
            <a:r>
              <a:rPr lang="en-GB" sz="3300" b="1" dirty="0" err="1"/>
              <a:t>trong</a:t>
            </a:r>
            <a:r>
              <a:rPr lang="en-GB" sz="3300" b="1" dirty="0"/>
              <a:t> </a:t>
            </a:r>
            <a:r>
              <a:rPr lang="en-GB" sz="3300" b="1" dirty="0" err="1"/>
              <a:t>Smarthome</a:t>
            </a:r>
            <a:endParaRPr lang="en-US" sz="33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513680" y="17388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Đề tài:</a:t>
            </a:r>
            <a:endParaRPr lang="en-US" sz="2800" b="0" dirty="0"/>
          </a:p>
          <a:p>
            <a:endParaRPr lang="en-US" sz="2800" b="0" dirty="0"/>
          </a:p>
          <a:p>
            <a:endParaRPr lang="en-US" sz="2800" b="0" dirty="0"/>
          </a:p>
        </p:txBody>
      </p:sp>
      <p:sp>
        <p:nvSpPr>
          <p:cNvPr id="2" name="Title 6">
            <a:extLst>
              <a:ext uri="{FF2B5EF4-FFF2-40B4-BE49-F238E27FC236}">
                <a16:creationId xmlns:a16="http://schemas.microsoft.com/office/drawing/2014/main" id="{7A843CDA-DE80-4264-D8FA-D18B67C30FCC}"/>
              </a:ext>
            </a:extLst>
          </p:cNvPr>
          <p:cNvSpPr txBox="1">
            <a:spLocks/>
          </p:cNvSpPr>
          <p:nvPr/>
        </p:nvSpPr>
        <p:spPr>
          <a:xfrm>
            <a:off x="320733" y="3828153"/>
            <a:ext cx="8217308"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000" b="0" dirty="0">
                <a:solidFill>
                  <a:schemeClr val="tx1"/>
                </a:solidFill>
                <a:latin typeface="Calibri" panose="020F0502020204030204" pitchFamily="34" charset="0"/>
                <a:cs typeface="Calibri" panose="020F0502020204030204" pitchFamily="34" charset="0"/>
              </a:rPr>
              <a:t>Sinh viên</a:t>
            </a:r>
            <a:r>
              <a:rPr lang="en-US" sz="2000" b="0" dirty="0">
                <a:solidFill>
                  <a:schemeClr val="tx1"/>
                </a:solidFill>
                <a:latin typeface="Calibri" panose="020F0502020204030204" pitchFamily="34" charset="0"/>
                <a:cs typeface="Calibri" panose="020F0502020204030204" pitchFamily="34" charset="0"/>
              </a:rPr>
              <a:t> </a:t>
            </a:r>
            <a:r>
              <a:rPr lang="en-US" sz="2000" b="0" dirty="0" err="1">
                <a:solidFill>
                  <a:schemeClr val="tx1"/>
                </a:solidFill>
                <a:latin typeface="Calibri" panose="020F0502020204030204" pitchFamily="34" charset="0"/>
                <a:cs typeface="Calibri" panose="020F0502020204030204" pitchFamily="34" charset="0"/>
              </a:rPr>
              <a:t>thực</a:t>
            </a:r>
            <a:r>
              <a:rPr lang="en-US" sz="2000" b="0" dirty="0">
                <a:solidFill>
                  <a:schemeClr val="tx1"/>
                </a:solidFill>
                <a:latin typeface="Calibri" panose="020F0502020204030204" pitchFamily="34" charset="0"/>
                <a:cs typeface="Calibri" panose="020F0502020204030204" pitchFamily="34" charset="0"/>
              </a:rPr>
              <a:t> </a:t>
            </a:r>
            <a:r>
              <a:rPr lang="en-US" sz="2000" b="0" dirty="0" err="1">
                <a:solidFill>
                  <a:schemeClr val="tx1"/>
                </a:solidFill>
                <a:latin typeface="Calibri" panose="020F0502020204030204" pitchFamily="34" charset="0"/>
                <a:cs typeface="Calibri" panose="020F0502020204030204" pitchFamily="34" charset="0"/>
              </a:rPr>
              <a:t>hiện</a:t>
            </a:r>
            <a:r>
              <a:rPr lang="en-US" sz="2000" b="0" dirty="0">
                <a:solidFill>
                  <a:schemeClr val="tx1"/>
                </a:solidFill>
                <a:latin typeface="Calibri" panose="020F0502020204030204" pitchFamily="34" charset="0"/>
                <a:cs typeface="Calibri" panose="020F0502020204030204" pitchFamily="34" charset="0"/>
              </a:rPr>
              <a:t>        :	</a:t>
            </a:r>
            <a:r>
              <a:rPr lang="vi-VN" sz="2000" b="0" dirty="0">
                <a:solidFill>
                  <a:schemeClr val="tx1"/>
                </a:solidFill>
                <a:latin typeface="Calibri" panose="020F0502020204030204" pitchFamily="34" charset="0"/>
                <a:cs typeface="Calibri" panose="020F0502020204030204" pitchFamily="34" charset="0"/>
              </a:rPr>
              <a:t>Nguyễn Văn Mừng</a:t>
            </a:r>
            <a:r>
              <a:rPr lang="en-US" sz="2000" b="0" dirty="0">
                <a:solidFill>
                  <a:schemeClr val="tx1"/>
                </a:solidFill>
                <a:latin typeface="Calibri" panose="020F0502020204030204" pitchFamily="34" charset="0"/>
                <a:cs typeface="Calibri" panose="020F0502020204030204" pitchFamily="34" charset="0"/>
              </a:rPr>
              <a:t>-20212894</a:t>
            </a:r>
            <a:endParaRPr lang="vi-VN" sz="2000" b="0" dirty="0">
              <a:solidFill>
                <a:schemeClr val="tx1"/>
              </a:solidFill>
              <a:latin typeface="Calibri" panose="020F0502020204030204" pitchFamily="34" charset="0"/>
              <a:cs typeface="Calibri" panose="020F0502020204030204" pitchFamily="34" charset="0"/>
            </a:endParaRPr>
          </a:p>
          <a:p>
            <a:r>
              <a:rPr lang="en-US" sz="2000" b="0" dirty="0" err="1">
                <a:solidFill>
                  <a:schemeClr val="tx1"/>
                </a:solidFill>
                <a:latin typeface="Calibri" panose="020F0502020204030204" pitchFamily="34" charset="0"/>
                <a:cs typeface="Calibri" panose="020F0502020204030204" pitchFamily="34" charset="0"/>
              </a:rPr>
              <a:t>Giảng</a:t>
            </a:r>
            <a:r>
              <a:rPr lang="en-US" sz="2000" b="0" dirty="0">
                <a:solidFill>
                  <a:schemeClr val="tx1"/>
                </a:solidFill>
                <a:latin typeface="Calibri" panose="020F0502020204030204" pitchFamily="34" charset="0"/>
                <a:cs typeface="Calibri" panose="020F0502020204030204" pitchFamily="34" charset="0"/>
              </a:rPr>
              <a:t> </a:t>
            </a:r>
            <a:r>
              <a:rPr lang="en-US" sz="2000" b="0" dirty="0" err="1">
                <a:solidFill>
                  <a:schemeClr val="tx1"/>
                </a:solidFill>
                <a:latin typeface="Calibri" panose="020F0502020204030204" pitchFamily="34" charset="0"/>
                <a:cs typeface="Calibri" panose="020F0502020204030204" pitchFamily="34" charset="0"/>
              </a:rPr>
              <a:t>viên</a:t>
            </a:r>
            <a:r>
              <a:rPr lang="en-US" sz="2000" b="0" dirty="0">
                <a:solidFill>
                  <a:schemeClr val="tx1"/>
                </a:solidFill>
                <a:latin typeface="Calibri" panose="020F0502020204030204" pitchFamily="34" charset="0"/>
                <a:cs typeface="Calibri" panose="020F0502020204030204" pitchFamily="34" charset="0"/>
              </a:rPr>
              <a:t> </a:t>
            </a:r>
            <a:r>
              <a:rPr lang="en-US" sz="2000" b="0" dirty="0" err="1">
                <a:solidFill>
                  <a:schemeClr val="tx1"/>
                </a:solidFill>
                <a:latin typeface="Calibri" panose="020F0502020204030204" pitchFamily="34" charset="0"/>
                <a:cs typeface="Calibri" panose="020F0502020204030204" pitchFamily="34" charset="0"/>
              </a:rPr>
              <a:t>hướng</a:t>
            </a:r>
            <a:r>
              <a:rPr lang="en-US" sz="2000" b="0" dirty="0">
                <a:solidFill>
                  <a:schemeClr val="tx1"/>
                </a:solidFill>
                <a:latin typeface="Calibri" panose="020F0502020204030204" pitchFamily="34" charset="0"/>
                <a:cs typeface="Calibri" panose="020F0502020204030204" pitchFamily="34" charset="0"/>
              </a:rPr>
              <a:t> </a:t>
            </a:r>
            <a:r>
              <a:rPr lang="en-US" sz="2000" b="0" dirty="0" err="1">
                <a:solidFill>
                  <a:schemeClr val="tx1"/>
                </a:solidFill>
                <a:latin typeface="Calibri" panose="020F0502020204030204" pitchFamily="34" charset="0"/>
                <a:cs typeface="Calibri" panose="020F0502020204030204" pitchFamily="34" charset="0"/>
              </a:rPr>
              <a:t>dẫn</a:t>
            </a:r>
            <a:r>
              <a:rPr lang="en-US" sz="2000" b="0" dirty="0">
                <a:solidFill>
                  <a:schemeClr val="tx1"/>
                </a:solidFill>
                <a:latin typeface="Calibri" panose="020F0502020204030204" pitchFamily="34" charset="0"/>
                <a:cs typeface="Calibri" panose="020F0502020204030204" pitchFamily="34" charset="0"/>
              </a:rPr>
              <a:t>   :	</a:t>
            </a:r>
            <a:r>
              <a:rPr lang="vi-VN" sz="2000" b="0" dirty="0">
                <a:solidFill>
                  <a:schemeClr val="tx1"/>
                </a:solidFill>
                <a:latin typeface="Calibri" panose="020F0502020204030204" pitchFamily="34" charset="0"/>
                <a:cs typeface="Calibri" panose="020F0502020204030204" pitchFamily="34" charset="0"/>
              </a:rPr>
              <a:t>PGS.TS Nguyễn Quốc Cường</a:t>
            </a:r>
            <a:endParaRPr lang="en-US" sz="2000" b="0" dirty="0">
              <a:solidFill>
                <a:schemeClr val="tx1"/>
              </a:solidFill>
              <a:latin typeface="Calibri" panose="020F0502020204030204" pitchFamily="34" charset="0"/>
              <a:cs typeface="Calibri" panose="020F0502020204030204" pitchFamily="34" charset="0"/>
            </a:endParaRPr>
          </a:p>
          <a:p>
            <a:r>
              <a:rPr lang="en-GB" sz="2000" b="0" dirty="0">
                <a:solidFill>
                  <a:schemeClr val="tx1"/>
                </a:solidFill>
                <a:effectLst/>
                <a:latin typeface="Calibri" panose="020F0502020204030204" pitchFamily="34" charset="0"/>
                <a:cs typeface="Calibri" panose="020F0502020204030204" pitchFamily="34" charset="0"/>
              </a:rPr>
              <a:t>			Khoa </a:t>
            </a:r>
            <a:r>
              <a:rPr lang="en-GB" sz="2000" b="0" dirty="0" err="1">
                <a:solidFill>
                  <a:schemeClr val="tx1"/>
                </a:solidFill>
                <a:effectLst/>
                <a:latin typeface="Calibri" panose="020F0502020204030204" pitchFamily="34" charset="0"/>
                <a:cs typeface="Calibri" panose="020F0502020204030204" pitchFamily="34" charset="0"/>
              </a:rPr>
              <a:t>Tự</a:t>
            </a:r>
            <a:r>
              <a:rPr lang="en-GB" sz="2000" b="0" dirty="0">
                <a:solidFill>
                  <a:schemeClr val="tx1"/>
                </a:solidFill>
                <a:effectLst/>
                <a:latin typeface="Calibri" panose="020F0502020204030204" pitchFamily="34" charset="0"/>
                <a:cs typeface="Calibri" panose="020F0502020204030204" pitchFamily="34" charset="0"/>
              </a:rPr>
              <a:t> </a:t>
            </a:r>
            <a:r>
              <a:rPr lang="en-GB" sz="2000" b="0" dirty="0" err="1">
                <a:solidFill>
                  <a:schemeClr val="tx1"/>
                </a:solidFill>
                <a:effectLst/>
                <a:latin typeface="Calibri" panose="020F0502020204030204" pitchFamily="34" charset="0"/>
                <a:cs typeface="Calibri" panose="020F0502020204030204" pitchFamily="34" charset="0"/>
              </a:rPr>
              <a:t>động</a:t>
            </a:r>
            <a:r>
              <a:rPr lang="en-GB" sz="2000" b="0" dirty="0">
                <a:solidFill>
                  <a:schemeClr val="tx1"/>
                </a:solidFill>
                <a:effectLst/>
                <a:latin typeface="Calibri" panose="020F0502020204030204" pitchFamily="34" charset="0"/>
                <a:cs typeface="Calibri" panose="020F0502020204030204" pitchFamily="34" charset="0"/>
              </a:rPr>
              <a:t> </a:t>
            </a:r>
            <a:r>
              <a:rPr lang="en-GB" sz="2000" b="0" dirty="0" err="1">
                <a:solidFill>
                  <a:schemeClr val="tx1"/>
                </a:solidFill>
                <a:effectLst/>
                <a:latin typeface="Calibri" panose="020F0502020204030204" pitchFamily="34" charset="0"/>
                <a:cs typeface="Calibri" panose="020F0502020204030204" pitchFamily="34" charset="0"/>
              </a:rPr>
              <a:t>hóa</a:t>
            </a:r>
            <a:r>
              <a:rPr lang="en-GB" sz="2000" b="0" dirty="0">
                <a:solidFill>
                  <a:schemeClr val="tx1"/>
                </a:solidFill>
                <a:effectLst/>
                <a:latin typeface="Calibri" panose="020F0502020204030204" pitchFamily="34" charset="0"/>
                <a:cs typeface="Calibri" panose="020F0502020204030204" pitchFamily="34" charset="0"/>
              </a:rPr>
              <a:t>, </a:t>
            </a:r>
            <a:r>
              <a:rPr lang="en-GB" sz="2000" b="0" dirty="0" err="1">
                <a:solidFill>
                  <a:schemeClr val="tx1"/>
                </a:solidFill>
                <a:effectLst/>
                <a:latin typeface="Calibri" panose="020F0502020204030204" pitchFamily="34" charset="0"/>
                <a:cs typeface="Calibri" panose="020F0502020204030204" pitchFamily="34" charset="0"/>
              </a:rPr>
              <a:t>Trường</a:t>
            </a:r>
            <a:r>
              <a:rPr lang="en-GB" sz="2000" b="0" dirty="0">
                <a:solidFill>
                  <a:schemeClr val="tx1"/>
                </a:solidFill>
                <a:effectLst/>
                <a:latin typeface="Calibri" panose="020F0502020204030204" pitchFamily="34" charset="0"/>
                <a:cs typeface="Calibri" panose="020F0502020204030204" pitchFamily="34" charset="0"/>
              </a:rPr>
              <a:t> </a:t>
            </a:r>
            <a:r>
              <a:rPr lang="en-GB" sz="2000" b="0" dirty="0" err="1">
                <a:solidFill>
                  <a:schemeClr val="tx1"/>
                </a:solidFill>
                <a:effectLst/>
                <a:latin typeface="Calibri" panose="020F0502020204030204" pitchFamily="34" charset="0"/>
                <a:cs typeface="Calibri" panose="020F0502020204030204" pitchFamily="34" charset="0"/>
              </a:rPr>
              <a:t>Điện</a:t>
            </a:r>
            <a:r>
              <a:rPr lang="en-GB" sz="2000" b="0" dirty="0">
                <a:solidFill>
                  <a:schemeClr val="tx1"/>
                </a:solidFill>
                <a:effectLst/>
                <a:latin typeface="Calibri" panose="020F0502020204030204" pitchFamily="34" charset="0"/>
                <a:cs typeface="Calibri" panose="020F0502020204030204" pitchFamily="34" charset="0"/>
              </a:rPr>
              <a:t> – </a:t>
            </a:r>
            <a:r>
              <a:rPr lang="en-GB" sz="2000" b="0" dirty="0" err="1">
                <a:solidFill>
                  <a:schemeClr val="tx1"/>
                </a:solidFill>
                <a:effectLst/>
                <a:latin typeface="Calibri" panose="020F0502020204030204" pitchFamily="34" charset="0"/>
                <a:cs typeface="Calibri" panose="020F0502020204030204" pitchFamily="34" charset="0"/>
              </a:rPr>
              <a:t>Điện</a:t>
            </a:r>
            <a:r>
              <a:rPr lang="en-GB" sz="2000" b="0" dirty="0">
                <a:solidFill>
                  <a:schemeClr val="tx1"/>
                </a:solidFill>
                <a:effectLst/>
                <a:latin typeface="Calibri" panose="020F0502020204030204" pitchFamily="34" charset="0"/>
                <a:cs typeface="Calibri" panose="020F0502020204030204" pitchFamily="34" charset="0"/>
              </a:rPr>
              <a:t> </a:t>
            </a:r>
            <a:r>
              <a:rPr lang="en-GB" sz="2000" b="0" dirty="0" err="1">
                <a:solidFill>
                  <a:schemeClr val="tx1"/>
                </a:solidFill>
                <a:effectLst/>
                <a:latin typeface="Calibri" panose="020F0502020204030204" pitchFamily="34" charset="0"/>
                <a:cs typeface="Calibri" panose="020F0502020204030204" pitchFamily="34" charset="0"/>
              </a:rPr>
              <a:t>tử</a:t>
            </a:r>
            <a:endParaRPr lang="en-US" sz="2000" b="0" dirty="0">
              <a:solidFill>
                <a:schemeClr val="tx1"/>
              </a:solidFill>
              <a:effectLst/>
              <a:latin typeface="Calibri" panose="020F0502020204030204" pitchFamily="34" charset="0"/>
              <a:cs typeface="Calibri" panose="020F0502020204030204" pitchFamily="34" charset="0"/>
            </a:endParaRPr>
          </a:p>
          <a:p>
            <a:endParaRPr lang="vi-VN" sz="2400" dirty="0">
              <a:solidFill>
                <a:schemeClr val="tx1"/>
              </a:solidFill>
            </a:endParaRPr>
          </a:p>
          <a:p>
            <a:endParaRPr lang="en-US" sz="2400" dirty="0"/>
          </a:p>
          <a:p>
            <a:endParaRPr lang="en-US" sz="2400" dirty="0"/>
          </a:p>
        </p:txBody>
      </p:sp>
    </p:spTree>
    <p:extLst>
      <p:ext uri="{BB962C8B-B14F-4D97-AF65-F5344CB8AC3E}">
        <p14:creationId xmlns:p14="http://schemas.microsoft.com/office/powerpoint/2010/main" val="2753335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C100-810C-9371-6F15-6BA25EEDF0B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86029FF9-D9BE-ED2C-8E2D-198813838BA4}"/>
              </a:ext>
            </a:extLst>
          </p:cNvPr>
          <p:cNvSpPr>
            <a:spLocks noGrp="1"/>
          </p:cNvSpPr>
          <p:nvPr>
            <p:ph type="title"/>
          </p:nvPr>
        </p:nvSpPr>
        <p:spPr/>
        <p:txBody>
          <a:bodyPr/>
          <a:lstStyle/>
          <a:p>
            <a:endParaRPr lang="en-US"/>
          </a:p>
        </p:txBody>
      </p:sp>
      <p:pic>
        <p:nvPicPr>
          <p:cNvPr id="18" name="Picture 17">
            <a:extLst>
              <a:ext uri="{FF2B5EF4-FFF2-40B4-BE49-F238E27FC236}">
                <a16:creationId xmlns:a16="http://schemas.microsoft.com/office/drawing/2014/main" id="{C367A564-10F2-F745-7249-D0B3655967E2}"/>
              </a:ext>
            </a:extLst>
          </p:cNvPr>
          <p:cNvPicPr>
            <a:picLocks noChangeAspect="1"/>
          </p:cNvPicPr>
          <p:nvPr/>
        </p:nvPicPr>
        <p:blipFill>
          <a:blip r:embed="rId2"/>
          <a:stretch>
            <a:fillRect/>
          </a:stretch>
        </p:blipFill>
        <p:spPr>
          <a:xfrm>
            <a:off x="0" y="829337"/>
            <a:ext cx="4702578" cy="2774889"/>
          </a:xfrm>
          <a:prstGeom prst="rect">
            <a:avLst/>
          </a:prstGeom>
        </p:spPr>
      </p:pic>
      <p:pic>
        <p:nvPicPr>
          <p:cNvPr id="20" name="Picture 19">
            <a:extLst>
              <a:ext uri="{FF2B5EF4-FFF2-40B4-BE49-F238E27FC236}">
                <a16:creationId xmlns:a16="http://schemas.microsoft.com/office/drawing/2014/main" id="{549941CF-1932-422F-B0B1-1D13ACAD9F96}"/>
              </a:ext>
            </a:extLst>
          </p:cNvPr>
          <p:cNvPicPr>
            <a:picLocks noChangeAspect="1"/>
          </p:cNvPicPr>
          <p:nvPr/>
        </p:nvPicPr>
        <p:blipFill>
          <a:blip r:embed="rId3"/>
          <a:stretch>
            <a:fillRect/>
          </a:stretch>
        </p:blipFill>
        <p:spPr>
          <a:xfrm>
            <a:off x="0" y="3604226"/>
            <a:ext cx="4702578" cy="2886043"/>
          </a:xfrm>
          <a:prstGeom prst="rect">
            <a:avLst/>
          </a:prstGeom>
        </p:spPr>
      </p:pic>
    </p:spTree>
    <p:extLst>
      <p:ext uri="{BB962C8B-B14F-4D97-AF65-F5344CB8AC3E}">
        <p14:creationId xmlns:p14="http://schemas.microsoft.com/office/powerpoint/2010/main" val="4013746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345F3-3B30-6148-3FFC-5313AA1778BA}"/>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0C212E8B-CEF9-5560-5DD5-956A7088F725}"/>
              </a:ext>
            </a:extLst>
          </p:cNvPr>
          <p:cNvSpPr>
            <a:spLocks noGrp="1"/>
          </p:cNvSpPr>
          <p:nvPr>
            <p:ph type="title"/>
          </p:nvPr>
        </p:nvSpPr>
        <p:spPr/>
        <p:txBody>
          <a:bodyPr/>
          <a:lstStyle/>
          <a:p>
            <a:endParaRPr lang="en-US"/>
          </a:p>
        </p:txBody>
      </p:sp>
      <p:graphicFrame>
        <p:nvGraphicFramePr>
          <p:cNvPr id="2" name="Table 1">
            <a:extLst>
              <a:ext uri="{FF2B5EF4-FFF2-40B4-BE49-F238E27FC236}">
                <a16:creationId xmlns:a16="http://schemas.microsoft.com/office/drawing/2014/main" id="{7D6B5299-1AAA-00F8-DB8F-8B55744B0025}"/>
              </a:ext>
            </a:extLst>
          </p:cNvPr>
          <p:cNvGraphicFramePr>
            <a:graphicFrameLocks noGrp="1"/>
          </p:cNvGraphicFramePr>
          <p:nvPr>
            <p:extLst>
              <p:ext uri="{D42A27DB-BD31-4B8C-83A1-F6EECF244321}">
                <p14:modId xmlns:p14="http://schemas.microsoft.com/office/powerpoint/2010/main" val="3191903779"/>
              </p:ext>
            </p:extLst>
          </p:nvPr>
        </p:nvGraphicFramePr>
        <p:xfrm>
          <a:off x="1602739" y="1887696"/>
          <a:ext cx="5938521" cy="4248915"/>
        </p:xfrm>
        <a:graphic>
          <a:graphicData uri="http://schemas.openxmlformats.org/drawingml/2006/table">
            <a:tbl>
              <a:tblPr firstRow="1" firstCol="1" bandRow="1">
                <a:tableStyleId>{5940675A-B579-460E-94D1-54222C63F5DA}</a:tableStyleId>
              </a:tblPr>
              <a:tblGrid>
                <a:gridCol w="969114">
                  <a:extLst>
                    <a:ext uri="{9D8B030D-6E8A-4147-A177-3AD203B41FA5}">
                      <a16:colId xmlns:a16="http://schemas.microsoft.com/office/drawing/2014/main" val="2748777028"/>
                    </a:ext>
                  </a:extLst>
                </a:gridCol>
                <a:gridCol w="1214885">
                  <a:extLst>
                    <a:ext uri="{9D8B030D-6E8A-4147-A177-3AD203B41FA5}">
                      <a16:colId xmlns:a16="http://schemas.microsoft.com/office/drawing/2014/main" val="250532515"/>
                    </a:ext>
                  </a:extLst>
                </a:gridCol>
                <a:gridCol w="1213615">
                  <a:extLst>
                    <a:ext uri="{9D8B030D-6E8A-4147-A177-3AD203B41FA5}">
                      <a16:colId xmlns:a16="http://schemas.microsoft.com/office/drawing/2014/main" val="2175186751"/>
                    </a:ext>
                  </a:extLst>
                </a:gridCol>
                <a:gridCol w="1271406">
                  <a:extLst>
                    <a:ext uri="{9D8B030D-6E8A-4147-A177-3AD203B41FA5}">
                      <a16:colId xmlns:a16="http://schemas.microsoft.com/office/drawing/2014/main" val="2295870332"/>
                    </a:ext>
                  </a:extLst>
                </a:gridCol>
                <a:gridCol w="1269501">
                  <a:extLst>
                    <a:ext uri="{9D8B030D-6E8A-4147-A177-3AD203B41FA5}">
                      <a16:colId xmlns:a16="http://schemas.microsoft.com/office/drawing/2014/main" val="2564175433"/>
                    </a:ext>
                  </a:extLst>
                </a:gridCol>
              </a:tblGrid>
              <a:tr h="570230">
                <a:tc>
                  <a:txBody>
                    <a:bodyPr/>
                    <a:lstStyle/>
                    <a:p>
                      <a:pPr marL="0" marR="0" indent="0">
                        <a:lnSpc>
                          <a:spcPct val="107000"/>
                        </a:lnSpc>
                        <a:spcAft>
                          <a:spcPts val="25"/>
                        </a:spcAft>
                      </a:pPr>
                      <a:r>
                        <a:rPr lang="en-US" sz="1200" kern="100" dirty="0">
                          <a:effectLst/>
                        </a:rPr>
                        <a:t> </a:t>
                      </a:r>
                      <a:endPar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39370" indent="0" algn="just">
                        <a:lnSpc>
                          <a:spcPct val="107000"/>
                        </a:lnSpc>
                        <a:spcAft>
                          <a:spcPts val="25"/>
                        </a:spcAft>
                      </a:pPr>
                      <a:r>
                        <a:rPr lang="en-US" sz="1200" kern="100">
                          <a:effectLst/>
                        </a:rPr>
                        <a:t>Mô hình theo nhãn (dữ liệu tự thu)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38100" indent="0" algn="just">
                        <a:lnSpc>
                          <a:spcPct val="107000"/>
                        </a:lnSpc>
                        <a:spcAft>
                          <a:spcPts val="25"/>
                        </a:spcAft>
                      </a:pPr>
                      <a:r>
                        <a:rPr lang="en-US" sz="1200" kern="100">
                          <a:effectLst/>
                        </a:rPr>
                        <a:t>Mô hình theo nhãn (dữ liệu tự thu)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gn="just">
                        <a:lnSpc>
                          <a:spcPct val="104000"/>
                        </a:lnSpc>
                        <a:spcAft>
                          <a:spcPts val="25"/>
                        </a:spcAft>
                      </a:pPr>
                      <a:r>
                        <a:rPr lang="en-US" sz="1200" kern="100">
                          <a:effectLst/>
                        </a:rPr>
                        <a:t>Mô hình theo toạ độ (dữ liệu báo </a:t>
                      </a:r>
                    </a:p>
                    <a:p>
                      <a:pPr marL="0" marR="0" indent="0">
                        <a:lnSpc>
                          <a:spcPct val="107000"/>
                        </a:lnSpc>
                        <a:spcAft>
                          <a:spcPts val="25"/>
                        </a:spcAft>
                      </a:pPr>
                      <a:r>
                        <a:rPr lang="en-US" sz="1200" kern="100">
                          <a:effectLst/>
                        </a:rPr>
                        <a:t>[6])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gn="just">
                        <a:lnSpc>
                          <a:spcPct val="104000"/>
                        </a:lnSpc>
                        <a:spcAft>
                          <a:spcPts val="25"/>
                        </a:spcAft>
                      </a:pPr>
                      <a:r>
                        <a:rPr lang="en-US" sz="1200" kern="100">
                          <a:effectLst/>
                        </a:rPr>
                        <a:t>Mô hình theo toạ độ (dữ liệu báo </a:t>
                      </a:r>
                    </a:p>
                    <a:p>
                      <a:pPr marL="0" marR="0" indent="0">
                        <a:lnSpc>
                          <a:spcPct val="107000"/>
                        </a:lnSpc>
                        <a:spcAft>
                          <a:spcPts val="25"/>
                        </a:spcAft>
                      </a:pPr>
                      <a:r>
                        <a:rPr lang="en-US" sz="1200" kern="100">
                          <a:effectLst/>
                        </a:rPr>
                        <a:t>[6])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extLst>
                  <a:ext uri="{0D108BD9-81ED-4DB2-BD59-A6C34878D82A}">
                    <a16:rowId xmlns:a16="http://schemas.microsoft.com/office/drawing/2014/main" val="1274303343"/>
                  </a:ext>
                </a:extLst>
              </a:tr>
              <a:tr h="958850">
                <a:tc>
                  <a:txBody>
                    <a:bodyPr/>
                    <a:lstStyle/>
                    <a:p>
                      <a:pPr marL="0" marR="0" indent="0">
                        <a:lnSpc>
                          <a:spcPct val="107000"/>
                        </a:lnSpc>
                        <a:spcAft>
                          <a:spcPts val="25"/>
                        </a:spcAft>
                      </a:pPr>
                      <a:r>
                        <a:rPr lang="en-US" sz="1200" kern="100">
                          <a:effectLst/>
                        </a:rPr>
                        <a:t>Kết quả test </a:t>
                      </a:r>
                    </a:p>
                    <a:p>
                      <a:pPr marL="0" marR="0" indent="0">
                        <a:lnSpc>
                          <a:spcPct val="107000"/>
                        </a:lnSpc>
                        <a:spcAft>
                          <a:spcPts val="25"/>
                        </a:spcAft>
                      </a:pPr>
                      <a:r>
                        <a:rPr lang="en-US" sz="1200" kern="100">
                          <a:effectLst/>
                        </a:rPr>
                        <a:t>trên 20% bộ train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a:effectLst/>
                        </a:rPr>
                        <a:t>~85% (true </a:t>
                      </a:r>
                    </a:p>
                    <a:p>
                      <a:pPr marL="0" marR="0" indent="0">
                        <a:lnSpc>
                          <a:spcPct val="107000"/>
                        </a:lnSpc>
                        <a:spcAft>
                          <a:spcPts val="25"/>
                        </a:spcAft>
                      </a:pPr>
                      <a:r>
                        <a:rPr lang="en-US" sz="1200" kern="100">
                          <a:effectLst/>
                        </a:rPr>
                        <a:t>label/all test label)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a:effectLst/>
                        </a:rPr>
                        <a:t>~92% (true </a:t>
                      </a:r>
                    </a:p>
                    <a:p>
                      <a:pPr marL="0" marR="0" indent="0">
                        <a:lnSpc>
                          <a:spcPct val="107000"/>
                        </a:lnSpc>
                        <a:spcAft>
                          <a:spcPts val="25"/>
                        </a:spcAft>
                      </a:pPr>
                      <a:r>
                        <a:rPr lang="en-US" sz="1200" kern="100">
                          <a:effectLst/>
                        </a:rPr>
                        <a:t>label/all test label)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a:effectLst/>
                        </a:rPr>
                        <a:t>~82% (predict in </a:t>
                      </a:r>
                    </a:p>
                    <a:p>
                      <a:pPr marL="0" marR="29210" indent="0">
                        <a:lnSpc>
                          <a:spcPct val="99000"/>
                        </a:lnSpc>
                        <a:spcAft>
                          <a:spcPts val="300"/>
                        </a:spcAft>
                      </a:pPr>
                      <a:r>
                        <a:rPr lang="en-US" sz="1200" kern="100">
                          <a:effectLst/>
                        </a:rPr>
                        <a:t>range 0.35m error) </a:t>
                      </a:r>
                    </a:p>
                    <a:p>
                      <a:pPr marL="0" marR="0" indent="0">
                        <a:lnSpc>
                          <a:spcPct val="107000"/>
                        </a:lnSpc>
                        <a:spcAft>
                          <a:spcPts val="25"/>
                        </a:spcAft>
                      </a:pPr>
                      <a:r>
                        <a:rPr lang="en-US" sz="1200" kern="100">
                          <a:effectLst/>
                        </a:rPr>
                        <a:t>~90% (predict in range 0.5m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a:effectLst/>
                        </a:rPr>
                        <a:t>~89% (predict in </a:t>
                      </a:r>
                    </a:p>
                    <a:p>
                      <a:pPr marL="0" marR="27305" indent="0">
                        <a:lnSpc>
                          <a:spcPct val="107000"/>
                        </a:lnSpc>
                        <a:spcAft>
                          <a:spcPts val="25"/>
                        </a:spcAft>
                      </a:pPr>
                      <a:r>
                        <a:rPr lang="en-US" sz="1200" kern="100">
                          <a:effectLst/>
                        </a:rPr>
                        <a:t>range 0.35m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extLst>
                  <a:ext uri="{0D108BD9-81ED-4DB2-BD59-A6C34878D82A}">
                    <a16:rowId xmlns:a16="http://schemas.microsoft.com/office/drawing/2014/main" val="619492234"/>
                  </a:ext>
                </a:extLst>
              </a:tr>
              <a:tr h="608330">
                <a:tc>
                  <a:txBody>
                    <a:bodyPr/>
                    <a:lstStyle/>
                    <a:p>
                      <a:pPr marL="0" marR="0" indent="0">
                        <a:lnSpc>
                          <a:spcPct val="107000"/>
                        </a:lnSpc>
                        <a:spcAft>
                          <a:spcPts val="25"/>
                        </a:spcAft>
                      </a:pPr>
                      <a:r>
                        <a:rPr lang="en-US" sz="1200" kern="100">
                          <a:effectLst/>
                        </a:rPr>
                        <a:t>Kết quả test kịch bản 1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180"/>
                        </a:spcAft>
                      </a:pPr>
                      <a:r>
                        <a:rPr lang="en-US" sz="1200" kern="100">
                          <a:effectLst/>
                        </a:rPr>
                        <a:t>~40%. </a:t>
                      </a:r>
                    </a:p>
                    <a:p>
                      <a:pPr marL="0" marR="0" indent="0">
                        <a:lnSpc>
                          <a:spcPct val="107000"/>
                        </a:lnSpc>
                        <a:spcAft>
                          <a:spcPts val="25"/>
                        </a:spcAft>
                      </a:pPr>
                      <a:r>
                        <a:rPr lang="en-US" sz="1200" kern="100">
                          <a:effectLst/>
                        </a:rPr>
                        <a:t>0.15m (mean </a:t>
                      </a:r>
                    </a:p>
                    <a:p>
                      <a:pPr marL="0" marR="0" indent="0">
                        <a:lnSpc>
                          <a:spcPct val="107000"/>
                        </a:lnSpc>
                        <a:spcAft>
                          <a:spcPts val="25"/>
                        </a:spcAft>
                      </a:pPr>
                      <a:r>
                        <a:rPr lang="en-US" sz="1200" kern="100">
                          <a:effectLst/>
                        </a:rPr>
                        <a:t>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180"/>
                        </a:spcAft>
                      </a:pPr>
                      <a:r>
                        <a:rPr lang="en-US" sz="1200" kern="100">
                          <a:effectLst/>
                        </a:rPr>
                        <a:t>~97%. </a:t>
                      </a:r>
                    </a:p>
                    <a:p>
                      <a:pPr marL="0" marR="0" indent="0">
                        <a:lnSpc>
                          <a:spcPct val="107000"/>
                        </a:lnSpc>
                        <a:spcAft>
                          <a:spcPts val="25"/>
                        </a:spcAft>
                      </a:pPr>
                      <a:r>
                        <a:rPr lang="en-US" sz="1200" kern="100">
                          <a:effectLst/>
                        </a:rPr>
                        <a:t>0.12m (mean </a:t>
                      </a:r>
                    </a:p>
                    <a:p>
                      <a:pPr marL="0" marR="0" indent="0">
                        <a:lnSpc>
                          <a:spcPct val="107000"/>
                        </a:lnSpc>
                        <a:spcAft>
                          <a:spcPts val="25"/>
                        </a:spcAft>
                      </a:pPr>
                      <a:r>
                        <a:rPr lang="en-US" sz="1200" kern="100">
                          <a:effectLst/>
                        </a:rPr>
                        <a:t>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a:effectLst/>
                        </a:rPr>
                        <a:t>0.29 m (mean 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a:effectLst/>
                        </a:rPr>
                        <a:t>0.09 m (mean 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extLst>
                  <a:ext uri="{0D108BD9-81ED-4DB2-BD59-A6C34878D82A}">
                    <a16:rowId xmlns:a16="http://schemas.microsoft.com/office/drawing/2014/main" val="1716575483"/>
                  </a:ext>
                </a:extLst>
              </a:tr>
              <a:tr h="608330">
                <a:tc>
                  <a:txBody>
                    <a:bodyPr/>
                    <a:lstStyle/>
                    <a:p>
                      <a:pPr marL="0" marR="0" indent="0">
                        <a:lnSpc>
                          <a:spcPct val="107000"/>
                        </a:lnSpc>
                        <a:spcAft>
                          <a:spcPts val="25"/>
                        </a:spcAft>
                      </a:pPr>
                      <a:r>
                        <a:rPr lang="en-US" sz="1200" kern="100">
                          <a:effectLst/>
                        </a:rPr>
                        <a:t>Kết quả test kịch bản 2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180"/>
                        </a:spcAft>
                      </a:pPr>
                      <a:r>
                        <a:rPr lang="en-US" sz="1200" kern="100">
                          <a:effectLst/>
                        </a:rPr>
                        <a:t>~69%. </a:t>
                      </a:r>
                    </a:p>
                    <a:p>
                      <a:pPr marL="0" marR="0" indent="0">
                        <a:lnSpc>
                          <a:spcPct val="107000"/>
                        </a:lnSpc>
                        <a:spcAft>
                          <a:spcPts val="25"/>
                        </a:spcAft>
                      </a:pPr>
                      <a:r>
                        <a:rPr lang="en-US" sz="1200" kern="100">
                          <a:effectLst/>
                        </a:rPr>
                        <a:t>0.1m (mean 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180"/>
                        </a:spcAft>
                      </a:pPr>
                      <a:r>
                        <a:rPr lang="en-US" sz="1200" kern="100">
                          <a:effectLst/>
                        </a:rPr>
                        <a:t>~79%. </a:t>
                      </a:r>
                    </a:p>
                    <a:p>
                      <a:pPr marL="0" marR="0" indent="0">
                        <a:lnSpc>
                          <a:spcPct val="107000"/>
                        </a:lnSpc>
                        <a:spcAft>
                          <a:spcPts val="25"/>
                        </a:spcAft>
                      </a:pPr>
                      <a:r>
                        <a:rPr lang="en-US" sz="1200" kern="100">
                          <a:effectLst/>
                        </a:rPr>
                        <a:t>0.1m (mean 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a:effectLst/>
                        </a:rPr>
                        <a:t>0.27 m (mean 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a:effectLst/>
                        </a:rPr>
                        <a:t>0.21 m (mean 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extLst>
                  <a:ext uri="{0D108BD9-81ED-4DB2-BD59-A6C34878D82A}">
                    <a16:rowId xmlns:a16="http://schemas.microsoft.com/office/drawing/2014/main" val="3992281263"/>
                  </a:ext>
                </a:extLst>
              </a:tr>
              <a:tr h="608330">
                <a:tc>
                  <a:txBody>
                    <a:bodyPr/>
                    <a:lstStyle/>
                    <a:p>
                      <a:pPr marL="0" marR="0" indent="0">
                        <a:lnSpc>
                          <a:spcPct val="107000"/>
                        </a:lnSpc>
                        <a:spcAft>
                          <a:spcPts val="25"/>
                        </a:spcAft>
                      </a:pPr>
                      <a:r>
                        <a:rPr lang="en-US" sz="1200" kern="100">
                          <a:effectLst/>
                        </a:rPr>
                        <a:t>Kết quả test kịch bản 3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180"/>
                        </a:spcAft>
                      </a:pPr>
                      <a:r>
                        <a:rPr lang="en-US" sz="1200" kern="100">
                          <a:effectLst/>
                        </a:rPr>
                        <a:t>~57%. </a:t>
                      </a:r>
                    </a:p>
                    <a:p>
                      <a:pPr marL="0" marR="0" indent="0">
                        <a:lnSpc>
                          <a:spcPct val="107000"/>
                        </a:lnSpc>
                        <a:spcAft>
                          <a:spcPts val="25"/>
                        </a:spcAft>
                      </a:pPr>
                      <a:r>
                        <a:rPr lang="en-US" sz="1200" kern="100">
                          <a:effectLst/>
                        </a:rPr>
                        <a:t>0.15m (mean </a:t>
                      </a:r>
                    </a:p>
                    <a:p>
                      <a:pPr marL="0" marR="0" indent="0">
                        <a:lnSpc>
                          <a:spcPct val="107000"/>
                        </a:lnSpc>
                        <a:spcAft>
                          <a:spcPts val="25"/>
                        </a:spcAft>
                      </a:pPr>
                      <a:r>
                        <a:rPr lang="en-US" sz="1200" kern="100">
                          <a:effectLst/>
                        </a:rPr>
                        <a:t>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180"/>
                        </a:spcAft>
                      </a:pPr>
                      <a:r>
                        <a:rPr lang="en-US" sz="1200" kern="100">
                          <a:effectLst/>
                        </a:rPr>
                        <a:t>~95%. </a:t>
                      </a:r>
                    </a:p>
                    <a:p>
                      <a:pPr marL="0" marR="0" indent="0">
                        <a:lnSpc>
                          <a:spcPct val="107000"/>
                        </a:lnSpc>
                        <a:spcAft>
                          <a:spcPts val="25"/>
                        </a:spcAft>
                      </a:pPr>
                      <a:r>
                        <a:rPr lang="en-US" sz="1200" kern="100">
                          <a:effectLst/>
                        </a:rPr>
                        <a:t>0.12m (mean </a:t>
                      </a:r>
                    </a:p>
                    <a:p>
                      <a:pPr marL="0" marR="0" indent="0">
                        <a:lnSpc>
                          <a:spcPct val="107000"/>
                        </a:lnSpc>
                        <a:spcAft>
                          <a:spcPts val="25"/>
                        </a:spcAft>
                      </a:pPr>
                      <a:r>
                        <a:rPr lang="en-US" sz="1200" kern="100">
                          <a:effectLst/>
                        </a:rPr>
                        <a:t>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a:effectLst/>
                        </a:rPr>
                        <a:t>0.26 m (mean 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a:effectLst/>
                        </a:rPr>
                        <a:t>0.15 m (mean 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extLst>
                  <a:ext uri="{0D108BD9-81ED-4DB2-BD59-A6C34878D82A}">
                    <a16:rowId xmlns:a16="http://schemas.microsoft.com/office/drawing/2014/main" val="1536468299"/>
                  </a:ext>
                </a:extLst>
              </a:tr>
              <a:tr h="609600">
                <a:tc>
                  <a:txBody>
                    <a:bodyPr/>
                    <a:lstStyle/>
                    <a:p>
                      <a:pPr marL="0" marR="0" indent="0">
                        <a:lnSpc>
                          <a:spcPct val="107000"/>
                        </a:lnSpc>
                        <a:spcAft>
                          <a:spcPts val="25"/>
                        </a:spcAft>
                      </a:pPr>
                      <a:r>
                        <a:rPr lang="en-US" sz="1200" kern="100">
                          <a:effectLst/>
                        </a:rPr>
                        <a:t>Kết quả test kịch bản 4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180"/>
                        </a:spcAft>
                      </a:pPr>
                      <a:r>
                        <a:rPr lang="en-US" sz="1200" kern="100">
                          <a:effectLst/>
                        </a:rPr>
                        <a:t>~47%. </a:t>
                      </a:r>
                    </a:p>
                    <a:p>
                      <a:pPr marL="0" marR="0" indent="0">
                        <a:lnSpc>
                          <a:spcPct val="107000"/>
                        </a:lnSpc>
                        <a:spcAft>
                          <a:spcPts val="25"/>
                        </a:spcAft>
                      </a:pPr>
                      <a:r>
                        <a:rPr lang="en-US" sz="1200" kern="100">
                          <a:effectLst/>
                        </a:rPr>
                        <a:t>0.18m (mean </a:t>
                      </a:r>
                    </a:p>
                    <a:p>
                      <a:pPr marL="0" marR="0" indent="0">
                        <a:lnSpc>
                          <a:spcPct val="107000"/>
                        </a:lnSpc>
                        <a:spcAft>
                          <a:spcPts val="25"/>
                        </a:spcAft>
                      </a:pPr>
                      <a:r>
                        <a:rPr lang="en-US" sz="1200" kern="100">
                          <a:effectLst/>
                        </a:rPr>
                        <a:t>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180"/>
                        </a:spcAft>
                      </a:pPr>
                      <a:r>
                        <a:rPr lang="en-US" sz="1200" kern="100">
                          <a:effectLst/>
                        </a:rPr>
                        <a:t>~59%. </a:t>
                      </a:r>
                    </a:p>
                    <a:p>
                      <a:pPr marL="0" marR="0" indent="0">
                        <a:lnSpc>
                          <a:spcPct val="107000"/>
                        </a:lnSpc>
                        <a:spcAft>
                          <a:spcPts val="25"/>
                        </a:spcAft>
                      </a:pPr>
                      <a:r>
                        <a:rPr lang="en-US" sz="1200" kern="100">
                          <a:effectLst/>
                        </a:rPr>
                        <a:t>1.4m (mean 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a:effectLst/>
                        </a:rPr>
                        <a:t>0.38 m (mean distance error) </a:t>
                      </a:r>
                      <a:endPar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tc>
                  <a:txBody>
                    <a:bodyPr/>
                    <a:lstStyle/>
                    <a:p>
                      <a:pPr marL="0" marR="0" indent="0">
                        <a:lnSpc>
                          <a:spcPct val="107000"/>
                        </a:lnSpc>
                        <a:spcAft>
                          <a:spcPts val="25"/>
                        </a:spcAft>
                      </a:pPr>
                      <a:r>
                        <a:rPr lang="en-US" sz="1200" kern="100" dirty="0">
                          <a:effectLst/>
                        </a:rPr>
                        <a:t>0.92 m (mean distance error) </a:t>
                      </a:r>
                      <a:endPar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29210" marT="46990" marB="0"/>
                </a:tc>
                <a:extLst>
                  <a:ext uri="{0D108BD9-81ED-4DB2-BD59-A6C34878D82A}">
                    <a16:rowId xmlns:a16="http://schemas.microsoft.com/office/drawing/2014/main" val="1239454282"/>
                  </a:ext>
                </a:extLst>
              </a:tr>
            </a:tbl>
          </a:graphicData>
        </a:graphic>
      </p:graphicFrame>
    </p:spTree>
    <p:extLst>
      <p:ext uri="{BB962C8B-B14F-4D97-AF65-F5344CB8AC3E}">
        <p14:creationId xmlns:p14="http://schemas.microsoft.com/office/powerpoint/2010/main" val="2657355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5" name="TextBox 4">
            <a:extLst>
              <a:ext uri="{FF2B5EF4-FFF2-40B4-BE49-F238E27FC236}">
                <a16:creationId xmlns:a16="http://schemas.microsoft.com/office/drawing/2014/main" id="{C2C84CDE-CB3C-592D-1FEC-CDC3BF2512A2}"/>
              </a:ext>
            </a:extLst>
          </p:cNvPr>
          <p:cNvSpPr txBox="1"/>
          <p:nvPr/>
        </p:nvSpPr>
        <p:spPr>
          <a:xfrm>
            <a:off x="3489820" y="2579368"/>
            <a:ext cx="4446165" cy="461665"/>
          </a:xfrm>
          <a:prstGeom prst="rect">
            <a:avLst/>
          </a:prstGeom>
          <a:noFill/>
        </p:spPr>
        <p:txBody>
          <a:bodyPr wrap="square" rtlCol="0">
            <a:spAutoFit/>
          </a:bodyPr>
          <a:lstStyle/>
          <a:p>
            <a:r>
              <a:rPr lang="vi-VN" sz="2400" b="1" dirty="0"/>
              <a:t>1. TỔNG QUAN ĐỒ ÁN</a:t>
            </a:r>
            <a:endParaRPr lang="en-GB" sz="2400" b="1" dirty="0"/>
          </a:p>
        </p:txBody>
      </p:sp>
      <p:sp>
        <p:nvSpPr>
          <p:cNvPr id="6" name="TextBox 5">
            <a:extLst>
              <a:ext uri="{FF2B5EF4-FFF2-40B4-BE49-F238E27FC236}">
                <a16:creationId xmlns:a16="http://schemas.microsoft.com/office/drawing/2014/main" id="{7A9699E6-B7AF-6ACA-6954-807238840C63}"/>
              </a:ext>
            </a:extLst>
          </p:cNvPr>
          <p:cNvSpPr txBox="1"/>
          <p:nvPr/>
        </p:nvSpPr>
        <p:spPr>
          <a:xfrm>
            <a:off x="3489820" y="3446905"/>
            <a:ext cx="6904140" cy="461665"/>
          </a:xfrm>
          <a:prstGeom prst="rect">
            <a:avLst/>
          </a:prstGeom>
          <a:noFill/>
        </p:spPr>
        <p:txBody>
          <a:bodyPr wrap="square" rtlCol="0">
            <a:spAutoFit/>
          </a:bodyPr>
          <a:lstStyle/>
          <a:p>
            <a:r>
              <a:rPr lang="vi-VN" sz="2400" b="1" dirty="0"/>
              <a:t>2. THIẾT KẾ-TRIỂN KHAI HỆ THỐNG</a:t>
            </a:r>
            <a:endParaRPr lang="en-GB" sz="2400" b="1" dirty="0"/>
          </a:p>
        </p:txBody>
      </p:sp>
      <p:sp>
        <p:nvSpPr>
          <p:cNvPr id="7" name="TextBox 6">
            <a:extLst>
              <a:ext uri="{FF2B5EF4-FFF2-40B4-BE49-F238E27FC236}">
                <a16:creationId xmlns:a16="http://schemas.microsoft.com/office/drawing/2014/main" id="{82EE5DA6-C22E-CEDF-C990-B2E51E94F0A2}"/>
              </a:ext>
            </a:extLst>
          </p:cNvPr>
          <p:cNvSpPr txBox="1"/>
          <p:nvPr/>
        </p:nvSpPr>
        <p:spPr>
          <a:xfrm>
            <a:off x="3489820" y="4314442"/>
            <a:ext cx="6795083" cy="461665"/>
          </a:xfrm>
          <a:prstGeom prst="rect">
            <a:avLst/>
          </a:prstGeom>
          <a:noFill/>
        </p:spPr>
        <p:txBody>
          <a:bodyPr wrap="square" rtlCol="0">
            <a:spAutoFit/>
          </a:bodyPr>
          <a:lstStyle/>
          <a:p>
            <a:r>
              <a:rPr lang="vi-VN" sz="2400" b="1" dirty="0"/>
              <a:t>3. KIỂM THỬ VÀ PHÂN TÍCH</a:t>
            </a:r>
            <a:endParaRPr lang="en-GB" sz="2400" b="1" dirty="0"/>
          </a:p>
        </p:txBody>
      </p:sp>
      <p:sp>
        <p:nvSpPr>
          <p:cNvPr id="8" name="TextBox 7">
            <a:extLst>
              <a:ext uri="{FF2B5EF4-FFF2-40B4-BE49-F238E27FC236}">
                <a16:creationId xmlns:a16="http://schemas.microsoft.com/office/drawing/2014/main" id="{03205FA4-EC7C-6313-3BFC-5BBFDC96BC8A}"/>
              </a:ext>
            </a:extLst>
          </p:cNvPr>
          <p:cNvSpPr txBox="1"/>
          <p:nvPr/>
        </p:nvSpPr>
        <p:spPr>
          <a:xfrm>
            <a:off x="3489820" y="5181979"/>
            <a:ext cx="6904140" cy="461665"/>
          </a:xfrm>
          <a:prstGeom prst="rect">
            <a:avLst/>
          </a:prstGeom>
          <a:noFill/>
        </p:spPr>
        <p:txBody>
          <a:bodyPr wrap="square" rtlCol="0">
            <a:spAutoFit/>
          </a:bodyPr>
          <a:lstStyle/>
          <a:p>
            <a:r>
              <a:rPr lang="vi-VN" sz="2400" b="1" dirty="0"/>
              <a:t>4. KẾT LUẬN-HƯỚNG PHÁT TRIỂN</a:t>
            </a:r>
            <a:endParaRPr lang="en-GB" sz="2400" b="1" dirty="0"/>
          </a:p>
        </p:txBody>
      </p:sp>
      <p:sp>
        <p:nvSpPr>
          <p:cNvPr id="9" name="Title 2">
            <a:extLst>
              <a:ext uri="{FF2B5EF4-FFF2-40B4-BE49-F238E27FC236}">
                <a16:creationId xmlns:a16="http://schemas.microsoft.com/office/drawing/2014/main" id="{3AB452B2-29CF-B1B5-EBBA-9C013ACBA568}"/>
              </a:ext>
            </a:extLst>
          </p:cNvPr>
          <p:cNvSpPr>
            <a:spLocks noGrp="1"/>
          </p:cNvSpPr>
          <p:nvPr>
            <p:ph type="title"/>
          </p:nvPr>
        </p:nvSpPr>
        <p:spPr>
          <a:xfrm>
            <a:off x="3489819" y="1425016"/>
            <a:ext cx="5434963" cy="606984"/>
          </a:xfrm>
        </p:spPr>
        <p:txBody>
          <a:bodyPr/>
          <a:lstStyle/>
          <a:p>
            <a:r>
              <a:rPr lang="vi-VN" sz="3600" cap="all" dirty="0">
                <a:solidFill>
                  <a:srgbClr val="FF0000"/>
                </a:solidFill>
                <a:latin typeface="+mn-lt"/>
              </a:rPr>
              <a:t>Nội dung trình bày</a:t>
            </a:r>
            <a:endParaRPr lang="en-US" sz="3600" cap="all" dirty="0">
              <a:solidFill>
                <a:srgbClr val="FF0000"/>
              </a:solidFill>
              <a:latin typeface="+mn-lt"/>
            </a:endParaRPr>
          </a:p>
        </p:txBody>
      </p:sp>
    </p:spTree>
    <p:extLst>
      <p:ext uri="{BB962C8B-B14F-4D97-AF65-F5344CB8AC3E}">
        <p14:creationId xmlns:p14="http://schemas.microsoft.com/office/powerpoint/2010/main" val="319401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5" name="Title 1">
            <a:extLst>
              <a:ext uri="{FF2B5EF4-FFF2-40B4-BE49-F238E27FC236}">
                <a16:creationId xmlns:a16="http://schemas.microsoft.com/office/drawing/2014/main" id="{900FB018-E5B5-A971-0D22-212519B0A1E2}"/>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1.TỔNG QUAN ĐỒ ÁN</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C3D5A5C-ED19-5A93-3342-164FCB511669}"/>
              </a:ext>
            </a:extLst>
          </p:cNvPr>
          <p:cNvSpPr txBox="1"/>
          <p:nvPr/>
        </p:nvSpPr>
        <p:spPr>
          <a:xfrm>
            <a:off x="254052" y="836369"/>
            <a:ext cx="4127383" cy="446276"/>
          </a:xfrm>
          <a:prstGeom prst="rect">
            <a:avLst/>
          </a:prstGeom>
          <a:noFill/>
        </p:spPr>
        <p:txBody>
          <a:bodyPr wrap="square" rtlCol="0">
            <a:spAutoFit/>
          </a:bodyPr>
          <a:lstStyle/>
          <a:p>
            <a:r>
              <a:rPr lang="vi-VN" sz="2300" b="1" dirty="0">
                <a:solidFill>
                  <a:srgbClr val="FF0000"/>
                </a:solidFill>
              </a:rPr>
              <a:t>1.1 ĐẶT VẤN ĐỀ</a:t>
            </a:r>
            <a:endParaRPr lang="en-GB" sz="2300" b="1" dirty="0">
              <a:solidFill>
                <a:srgbClr val="FF0000"/>
              </a:solidFill>
            </a:endParaRPr>
          </a:p>
        </p:txBody>
      </p:sp>
      <p:sp>
        <p:nvSpPr>
          <p:cNvPr id="7" name="TextBox 6">
            <a:extLst>
              <a:ext uri="{FF2B5EF4-FFF2-40B4-BE49-F238E27FC236}">
                <a16:creationId xmlns:a16="http://schemas.microsoft.com/office/drawing/2014/main" id="{B0A9AA20-B262-AA4F-A79E-701CBAC740A7}"/>
              </a:ext>
            </a:extLst>
          </p:cNvPr>
          <p:cNvSpPr txBox="1"/>
          <p:nvPr/>
        </p:nvSpPr>
        <p:spPr>
          <a:xfrm>
            <a:off x="315453" y="1319229"/>
            <a:ext cx="2531093" cy="369332"/>
          </a:xfrm>
          <a:prstGeom prst="rect">
            <a:avLst/>
          </a:prstGeom>
          <a:noFill/>
        </p:spPr>
        <p:txBody>
          <a:bodyPr wrap="square" rtlCol="0">
            <a:spAutoFit/>
          </a:bodyPr>
          <a:lstStyle/>
          <a:p>
            <a:r>
              <a:rPr lang="vi-VN" b="1" dirty="0"/>
              <a:t>Dự báo năm 2025</a:t>
            </a:r>
            <a:r>
              <a:rPr lang="en-US" b="1" dirty="0"/>
              <a:t>:</a:t>
            </a:r>
            <a:endParaRPr lang="en-GB" b="1" dirty="0"/>
          </a:p>
        </p:txBody>
      </p:sp>
      <p:sp>
        <p:nvSpPr>
          <p:cNvPr id="8" name="TextBox 7">
            <a:extLst>
              <a:ext uri="{FF2B5EF4-FFF2-40B4-BE49-F238E27FC236}">
                <a16:creationId xmlns:a16="http://schemas.microsoft.com/office/drawing/2014/main" id="{4ACDAABC-992F-6B56-FB16-E55859F29A6E}"/>
              </a:ext>
            </a:extLst>
          </p:cNvPr>
          <p:cNvSpPr txBox="1"/>
          <p:nvPr/>
        </p:nvSpPr>
        <p:spPr>
          <a:xfrm>
            <a:off x="2644424" y="1306772"/>
            <a:ext cx="5900136"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a:t>
            </a:r>
            <a:r>
              <a:rPr lang="vi-VN" sz="2000" dirty="0">
                <a:latin typeface="Arial" panose="020B0604020202020204" pitchFamily="34" charset="0"/>
                <a:cs typeface="Arial" panose="020B0604020202020204" pitchFamily="34" charset="0"/>
              </a:rPr>
              <a:t>hị trường Smarthome toàn cầu được dự đoán sẽ đạt giá trị 174 tỷ USD</a:t>
            </a:r>
            <a:endParaRPr lang="en-GB" sz="2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93E2D47-A868-8043-8D97-AA21AA691820}"/>
              </a:ext>
            </a:extLst>
          </p:cNvPr>
          <p:cNvSpPr txBox="1"/>
          <p:nvPr/>
        </p:nvSpPr>
        <p:spPr>
          <a:xfrm>
            <a:off x="2644424" y="2084012"/>
            <a:ext cx="5757896" cy="707886"/>
          </a:xfrm>
          <a:prstGeom prst="rect">
            <a:avLst/>
          </a:prstGeom>
          <a:noFill/>
        </p:spPr>
        <p:txBody>
          <a:bodyPr wrap="square" rtlCol="0">
            <a:spAutoFit/>
          </a:bodyPr>
          <a:lstStyle/>
          <a:p>
            <a:pPr marL="342900" indent="-342900">
              <a:buFont typeface="Arial" panose="020B0604020202020204" pitchFamily="34" charset="0"/>
              <a:buChar char="•"/>
            </a:pPr>
            <a:r>
              <a:rPr lang="vi-VN" sz="2000" dirty="0">
                <a:latin typeface="Arial" panose="020B0604020202020204" pitchFamily="34" charset="0"/>
                <a:cs typeface="Arial" panose="020B0604020202020204" pitchFamily="34" charset="0"/>
              </a:rPr>
              <a:t>40% các hệ thống Smarthome được tích hợp cảm biến chuyển động</a:t>
            </a:r>
            <a:endParaRPr lang="en-GB" sz="2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C431183-F345-77E3-1A0B-6F352E0D2B01}"/>
              </a:ext>
            </a:extLst>
          </p:cNvPr>
          <p:cNvSpPr txBox="1"/>
          <p:nvPr/>
        </p:nvSpPr>
        <p:spPr>
          <a:xfrm>
            <a:off x="315453" y="3163721"/>
            <a:ext cx="2685199" cy="646331"/>
          </a:xfrm>
          <a:prstGeom prst="rect">
            <a:avLst/>
          </a:prstGeom>
          <a:noFill/>
        </p:spPr>
        <p:txBody>
          <a:bodyPr wrap="square" rtlCol="0">
            <a:spAutoFit/>
          </a:bodyPr>
          <a:lstStyle/>
          <a:p>
            <a:r>
              <a:rPr lang="en-US" b="1" dirty="0" err="1"/>
              <a:t>Ứng</a:t>
            </a:r>
            <a:r>
              <a:rPr lang="en-US" b="1" dirty="0"/>
              <a:t> </a:t>
            </a:r>
            <a:r>
              <a:rPr lang="en-US" b="1" dirty="0" err="1"/>
              <a:t>dụng</a:t>
            </a:r>
            <a:r>
              <a:rPr lang="en-US" b="1" dirty="0"/>
              <a:t> </a:t>
            </a:r>
            <a:r>
              <a:rPr lang="en-US" b="1" dirty="0" err="1"/>
              <a:t>của</a:t>
            </a:r>
            <a:r>
              <a:rPr lang="en-US" b="1" dirty="0"/>
              <a:t> </a:t>
            </a:r>
            <a:r>
              <a:rPr lang="en-US" b="1" dirty="0" err="1"/>
              <a:t>cảm</a:t>
            </a:r>
            <a:r>
              <a:rPr lang="en-US" b="1" dirty="0"/>
              <a:t> </a:t>
            </a:r>
            <a:r>
              <a:rPr lang="en-US" b="1" dirty="0" err="1"/>
              <a:t>biến</a:t>
            </a:r>
            <a:r>
              <a:rPr lang="en-US" b="1" dirty="0"/>
              <a:t> </a:t>
            </a:r>
            <a:r>
              <a:rPr lang="en-US" b="1" dirty="0" err="1"/>
              <a:t>chuyển</a:t>
            </a:r>
            <a:r>
              <a:rPr lang="en-US" b="1" dirty="0"/>
              <a:t> </a:t>
            </a:r>
            <a:r>
              <a:rPr lang="en-US" b="1" dirty="0" err="1"/>
              <a:t>động</a:t>
            </a:r>
            <a:r>
              <a:rPr lang="vi-VN" b="1" dirty="0"/>
              <a:t>:</a:t>
            </a:r>
            <a:endParaRPr lang="en-GB" b="1" dirty="0"/>
          </a:p>
        </p:txBody>
      </p:sp>
      <p:sp>
        <p:nvSpPr>
          <p:cNvPr id="12" name="Rectangle: Rounded Corners 11">
            <a:extLst>
              <a:ext uri="{FF2B5EF4-FFF2-40B4-BE49-F238E27FC236}">
                <a16:creationId xmlns:a16="http://schemas.microsoft.com/office/drawing/2014/main" id="{7DFA161C-A66F-4223-9356-36762A31418D}"/>
              </a:ext>
            </a:extLst>
          </p:cNvPr>
          <p:cNvSpPr/>
          <p:nvPr/>
        </p:nvSpPr>
        <p:spPr>
          <a:xfrm>
            <a:off x="136230" y="3931818"/>
            <a:ext cx="3025705" cy="4676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3" name="TextBox 12">
            <a:extLst>
              <a:ext uri="{FF2B5EF4-FFF2-40B4-BE49-F238E27FC236}">
                <a16:creationId xmlns:a16="http://schemas.microsoft.com/office/drawing/2014/main" id="{68DE5D94-E25E-9178-0FA8-E7E055A299E2}"/>
              </a:ext>
            </a:extLst>
          </p:cNvPr>
          <p:cNvSpPr txBox="1"/>
          <p:nvPr/>
        </p:nvSpPr>
        <p:spPr>
          <a:xfrm>
            <a:off x="433030" y="3966004"/>
            <a:ext cx="2791152" cy="369332"/>
          </a:xfrm>
          <a:prstGeom prst="rect">
            <a:avLst/>
          </a:prstGeom>
          <a:noFill/>
        </p:spPr>
        <p:txBody>
          <a:bodyPr wrap="square" rtlCol="0">
            <a:spAutoFit/>
          </a:bodyPr>
          <a:lstStyle/>
          <a:p>
            <a:r>
              <a:rPr lang="en-US" dirty="0" err="1"/>
              <a:t>Kích</a:t>
            </a:r>
            <a:r>
              <a:rPr lang="en-US" dirty="0"/>
              <a:t> </a:t>
            </a:r>
            <a:r>
              <a:rPr lang="en-US" dirty="0" err="1"/>
              <a:t>hoạt</a:t>
            </a:r>
            <a:r>
              <a:rPr lang="en-US" dirty="0"/>
              <a:t> </a:t>
            </a:r>
            <a:r>
              <a:rPr lang="en-US" dirty="0" err="1"/>
              <a:t>đèn</a:t>
            </a:r>
            <a:r>
              <a:rPr lang="en-US" dirty="0"/>
              <a:t> </a:t>
            </a:r>
            <a:r>
              <a:rPr lang="en-US" dirty="0" err="1"/>
              <a:t>tự</a:t>
            </a:r>
            <a:r>
              <a:rPr lang="en-US" dirty="0"/>
              <a:t> </a:t>
            </a:r>
            <a:r>
              <a:rPr lang="en-US" dirty="0" err="1"/>
              <a:t>động</a:t>
            </a:r>
            <a:endParaRPr lang="en-GB" dirty="0"/>
          </a:p>
        </p:txBody>
      </p:sp>
      <p:sp>
        <p:nvSpPr>
          <p:cNvPr id="14" name="Rectangle: Rounded Corners 13">
            <a:extLst>
              <a:ext uri="{FF2B5EF4-FFF2-40B4-BE49-F238E27FC236}">
                <a16:creationId xmlns:a16="http://schemas.microsoft.com/office/drawing/2014/main" id="{B29CBDC1-4121-1140-F7FF-FCE4BEB06744}"/>
              </a:ext>
            </a:extLst>
          </p:cNvPr>
          <p:cNvSpPr/>
          <p:nvPr/>
        </p:nvSpPr>
        <p:spPr>
          <a:xfrm>
            <a:off x="136231" y="4678894"/>
            <a:ext cx="3025706" cy="4114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5" name="TextBox 14">
            <a:extLst>
              <a:ext uri="{FF2B5EF4-FFF2-40B4-BE49-F238E27FC236}">
                <a16:creationId xmlns:a16="http://schemas.microsoft.com/office/drawing/2014/main" id="{6895EDA0-F751-50C4-290F-CB5E7E97A83E}"/>
              </a:ext>
            </a:extLst>
          </p:cNvPr>
          <p:cNvSpPr txBox="1"/>
          <p:nvPr/>
        </p:nvSpPr>
        <p:spPr>
          <a:xfrm>
            <a:off x="433030" y="4721022"/>
            <a:ext cx="2791152" cy="369332"/>
          </a:xfrm>
          <a:prstGeom prst="rect">
            <a:avLst/>
          </a:prstGeom>
          <a:noFill/>
        </p:spPr>
        <p:txBody>
          <a:bodyPr wrap="square" rtlCol="0">
            <a:spAutoFit/>
          </a:bodyPr>
          <a:lstStyle/>
          <a:p>
            <a:r>
              <a:rPr lang="vi-VN" dirty="0"/>
              <a:t>Giám sát an ninh</a:t>
            </a:r>
            <a:endParaRPr lang="en-GB" dirty="0"/>
          </a:p>
        </p:txBody>
      </p:sp>
      <p:sp>
        <p:nvSpPr>
          <p:cNvPr id="16" name="Rectangle: Rounded Corners 15">
            <a:extLst>
              <a:ext uri="{FF2B5EF4-FFF2-40B4-BE49-F238E27FC236}">
                <a16:creationId xmlns:a16="http://schemas.microsoft.com/office/drawing/2014/main" id="{1C7EB292-EC81-A785-342A-E1953F5161BD}"/>
              </a:ext>
            </a:extLst>
          </p:cNvPr>
          <p:cNvSpPr/>
          <p:nvPr/>
        </p:nvSpPr>
        <p:spPr>
          <a:xfrm>
            <a:off x="137766" y="5369767"/>
            <a:ext cx="3054633" cy="4114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7" name="TextBox 16">
            <a:extLst>
              <a:ext uri="{FF2B5EF4-FFF2-40B4-BE49-F238E27FC236}">
                <a16:creationId xmlns:a16="http://schemas.microsoft.com/office/drawing/2014/main" id="{1879C063-00E8-B5FD-C5DF-730763F989B0}"/>
              </a:ext>
            </a:extLst>
          </p:cNvPr>
          <p:cNvSpPr txBox="1"/>
          <p:nvPr/>
        </p:nvSpPr>
        <p:spPr>
          <a:xfrm>
            <a:off x="431709" y="5408964"/>
            <a:ext cx="2791152" cy="369332"/>
          </a:xfrm>
          <a:prstGeom prst="rect">
            <a:avLst/>
          </a:prstGeom>
          <a:noFill/>
        </p:spPr>
        <p:txBody>
          <a:bodyPr wrap="square" rtlCol="0">
            <a:spAutoFit/>
          </a:bodyPr>
          <a:lstStyle/>
          <a:p>
            <a:r>
              <a:rPr lang="en-US" dirty="0" err="1"/>
              <a:t>Tích</a:t>
            </a:r>
            <a:r>
              <a:rPr lang="en-US" dirty="0"/>
              <a:t> </a:t>
            </a:r>
            <a:r>
              <a:rPr lang="en-US" dirty="0" err="1"/>
              <a:t>hợp</a:t>
            </a:r>
            <a:r>
              <a:rPr lang="en-US" dirty="0"/>
              <a:t> </a:t>
            </a:r>
            <a:r>
              <a:rPr lang="en-US" dirty="0" err="1"/>
              <a:t>với</a:t>
            </a:r>
            <a:r>
              <a:rPr lang="en-US" dirty="0"/>
              <a:t> </a:t>
            </a:r>
            <a:r>
              <a:rPr lang="en-US" dirty="0" err="1"/>
              <a:t>thiết</a:t>
            </a:r>
            <a:r>
              <a:rPr lang="en-US" dirty="0"/>
              <a:t> </a:t>
            </a:r>
            <a:r>
              <a:rPr lang="en-US" dirty="0" err="1"/>
              <a:t>bị</a:t>
            </a:r>
            <a:r>
              <a:rPr lang="en-US" dirty="0"/>
              <a:t> IoT</a:t>
            </a:r>
            <a:endParaRPr lang="en-GB" dirty="0"/>
          </a:p>
        </p:txBody>
      </p:sp>
      <p:pic>
        <p:nvPicPr>
          <p:cNvPr id="19" name="Picture 18">
            <a:extLst>
              <a:ext uri="{FF2B5EF4-FFF2-40B4-BE49-F238E27FC236}">
                <a16:creationId xmlns:a16="http://schemas.microsoft.com/office/drawing/2014/main" id="{E81BCB51-02F3-BFB1-E5F4-6C74BC646A7C}"/>
              </a:ext>
            </a:extLst>
          </p:cNvPr>
          <p:cNvPicPr>
            <a:picLocks noChangeAspect="1"/>
          </p:cNvPicPr>
          <p:nvPr/>
        </p:nvPicPr>
        <p:blipFill>
          <a:blip r:embed="rId2"/>
          <a:stretch>
            <a:fillRect/>
          </a:stretch>
        </p:blipFill>
        <p:spPr>
          <a:xfrm>
            <a:off x="3192399" y="3180356"/>
            <a:ext cx="5784908" cy="2678095"/>
          </a:xfrm>
          <a:prstGeom prst="rect">
            <a:avLst/>
          </a:prstGeom>
        </p:spPr>
      </p:pic>
      <p:sp>
        <p:nvSpPr>
          <p:cNvPr id="4" name="TextBox 3">
            <a:extLst>
              <a:ext uri="{FF2B5EF4-FFF2-40B4-BE49-F238E27FC236}">
                <a16:creationId xmlns:a16="http://schemas.microsoft.com/office/drawing/2014/main" id="{C4C6515E-09D5-DED0-EE5B-89EDAEB78189}"/>
              </a:ext>
            </a:extLst>
          </p:cNvPr>
          <p:cNvSpPr txBox="1"/>
          <p:nvPr/>
        </p:nvSpPr>
        <p:spPr>
          <a:xfrm>
            <a:off x="3580064" y="5908355"/>
            <a:ext cx="5177856" cy="338554"/>
          </a:xfrm>
          <a:prstGeom prst="rect">
            <a:avLst/>
          </a:prstGeom>
          <a:noFill/>
        </p:spPr>
        <p:txBody>
          <a:bodyPr wrap="square">
            <a:spAutoFit/>
          </a:bodyPr>
          <a:lstStyle/>
          <a:p>
            <a:pPr marL="0" marR="0" algn="ctr"/>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1.1 </a:t>
            </a:r>
            <a:r>
              <a:rPr lang="en-US" sz="1600" dirty="0" err="1">
                <a:latin typeface="Calibri" panose="020F0502020204030204" pitchFamily="34" charset="0"/>
                <a:ea typeface="Calibri" panose="020F0502020204030204" pitchFamily="34" charset="0"/>
                <a:cs typeface="Calibri" panose="020F0502020204030204" pitchFamily="34" charset="0"/>
              </a:rPr>
              <a:t>Thị</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trường</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Smarthome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0B34-EDD8-4AEC-2C77-00CF5E65A74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7FE87-F95F-1EAE-DA68-EE713CC7A857}"/>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5" name="Title 1">
            <a:extLst>
              <a:ext uri="{FF2B5EF4-FFF2-40B4-BE49-F238E27FC236}">
                <a16:creationId xmlns:a16="http://schemas.microsoft.com/office/drawing/2014/main" id="{B9F66C7D-65CE-4ABD-E66B-661792EB1C74}"/>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1.TỔNG QUAN ĐỒ ÁN</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542B751-ECCC-A9AA-5F8B-333F540466AB}"/>
              </a:ext>
            </a:extLst>
          </p:cNvPr>
          <p:cNvSpPr txBox="1"/>
          <p:nvPr/>
        </p:nvSpPr>
        <p:spPr>
          <a:xfrm>
            <a:off x="326699" y="1201121"/>
            <a:ext cx="4848836" cy="369332"/>
          </a:xfrm>
          <a:prstGeom prst="rect">
            <a:avLst/>
          </a:prstGeom>
          <a:noFill/>
        </p:spPr>
        <p:txBody>
          <a:bodyPr wrap="square" rtlCol="0">
            <a:spAutoFit/>
          </a:bodyPr>
          <a:lstStyle/>
          <a:p>
            <a:r>
              <a:rPr lang="vi-VN" b="1" dirty="0">
                <a:solidFill>
                  <a:srgbClr val="FF0000"/>
                </a:solidFill>
                <a:latin typeface="Arial" panose="020B0604020202020204" pitchFamily="34" charset="0"/>
                <a:cs typeface="Arial" panose="020B0604020202020204" pitchFamily="34" charset="0"/>
              </a:rPr>
              <a:t>Các cảm biến PIR trên thị trường</a:t>
            </a:r>
            <a:endParaRPr lang="en-GB" b="1" dirty="0">
              <a:solidFill>
                <a:srgbClr val="FF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C732202-3D93-E163-F1E9-8A33CF7FBB77}"/>
              </a:ext>
            </a:extLst>
          </p:cNvPr>
          <p:cNvPicPr>
            <a:picLocks noChangeAspect="1"/>
          </p:cNvPicPr>
          <p:nvPr/>
        </p:nvPicPr>
        <p:blipFill>
          <a:blip r:embed="rId2"/>
          <a:stretch>
            <a:fillRect/>
          </a:stretch>
        </p:blipFill>
        <p:spPr>
          <a:xfrm>
            <a:off x="1078285" y="1579245"/>
            <a:ext cx="1642183" cy="1523112"/>
          </a:xfrm>
          <a:prstGeom prst="rect">
            <a:avLst/>
          </a:prstGeom>
        </p:spPr>
      </p:pic>
      <p:graphicFrame>
        <p:nvGraphicFramePr>
          <p:cNvPr id="12" name="Table 11">
            <a:extLst>
              <a:ext uri="{FF2B5EF4-FFF2-40B4-BE49-F238E27FC236}">
                <a16:creationId xmlns:a16="http://schemas.microsoft.com/office/drawing/2014/main" id="{91FFF85E-AC85-AA74-8E07-98A8C59221D5}"/>
              </a:ext>
            </a:extLst>
          </p:cNvPr>
          <p:cNvGraphicFramePr>
            <a:graphicFrameLocks noGrp="1"/>
          </p:cNvGraphicFramePr>
          <p:nvPr>
            <p:extLst>
              <p:ext uri="{D42A27DB-BD31-4B8C-83A1-F6EECF244321}">
                <p14:modId xmlns:p14="http://schemas.microsoft.com/office/powerpoint/2010/main" val="1493915606"/>
              </p:ext>
            </p:extLst>
          </p:nvPr>
        </p:nvGraphicFramePr>
        <p:xfrm>
          <a:off x="4917464" y="958326"/>
          <a:ext cx="3899837" cy="2215344"/>
        </p:xfrm>
        <a:graphic>
          <a:graphicData uri="http://schemas.openxmlformats.org/drawingml/2006/table">
            <a:tbl>
              <a:tblPr firstRow="1" bandRow="1">
                <a:tableStyleId>{5940675A-B579-460E-94D1-54222C63F5DA}</a:tableStyleId>
              </a:tblPr>
              <a:tblGrid>
                <a:gridCol w="2529738">
                  <a:extLst>
                    <a:ext uri="{9D8B030D-6E8A-4147-A177-3AD203B41FA5}">
                      <a16:colId xmlns:a16="http://schemas.microsoft.com/office/drawing/2014/main" val="2348009472"/>
                    </a:ext>
                  </a:extLst>
                </a:gridCol>
                <a:gridCol w="1370099">
                  <a:extLst>
                    <a:ext uri="{9D8B030D-6E8A-4147-A177-3AD203B41FA5}">
                      <a16:colId xmlns:a16="http://schemas.microsoft.com/office/drawing/2014/main" val="3470904584"/>
                    </a:ext>
                  </a:extLst>
                </a:gridCol>
              </a:tblGrid>
              <a:tr h="386544">
                <a:tc>
                  <a:txBody>
                    <a:bodyPr/>
                    <a:lstStyle/>
                    <a:p>
                      <a:r>
                        <a:rPr lang="vi-VN" dirty="0"/>
                        <a:t>Nguồn hoạt động</a:t>
                      </a:r>
                      <a:endParaRPr lang="en-GB" dirty="0"/>
                    </a:p>
                  </a:txBody>
                  <a:tcPr/>
                </a:tc>
                <a:tc>
                  <a:txBody>
                    <a:bodyPr/>
                    <a:lstStyle/>
                    <a:p>
                      <a:r>
                        <a:rPr lang="vi-VN" dirty="0"/>
                        <a:t>4.5-20V</a:t>
                      </a:r>
                      <a:endParaRPr lang="en-GB" dirty="0"/>
                    </a:p>
                  </a:txBody>
                  <a:tcPr/>
                </a:tc>
                <a:extLst>
                  <a:ext uri="{0D108BD9-81ED-4DB2-BD59-A6C34878D82A}">
                    <a16:rowId xmlns:a16="http://schemas.microsoft.com/office/drawing/2014/main" val="3062000561"/>
                  </a:ext>
                </a:extLst>
              </a:tr>
              <a:tr h="344741">
                <a:tc>
                  <a:txBody>
                    <a:bodyPr/>
                    <a:lstStyle/>
                    <a:p>
                      <a:r>
                        <a:rPr lang="vi-VN" dirty="0"/>
                        <a:t>Dòng hoạt động</a:t>
                      </a:r>
                      <a:endParaRPr lang="en-GB" dirty="0"/>
                    </a:p>
                  </a:txBody>
                  <a:tcPr/>
                </a:tc>
                <a:tc>
                  <a:txBody>
                    <a:bodyPr/>
                    <a:lstStyle/>
                    <a:p>
                      <a:r>
                        <a:rPr lang="vi-VN" dirty="0"/>
                        <a:t>50uA(5V)</a:t>
                      </a:r>
                      <a:endParaRPr lang="en-GB" dirty="0"/>
                    </a:p>
                  </a:txBody>
                  <a:tcPr/>
                </a:tc>
                <a:extLst>
                  <a:ext uri="{0D108BD9-81ED-4DB2-BD59-A6C34878D82A}">
                    <a16:rowId xmlns:a16="http://schemas.microsoft.com/office/drawing/2014/main" val="3177204518"/>
                  </a:ext>
                </a:extLst>
              </a:tr>
              <a:tr h="344741">
                <a:tc>
                  <a:txBody>
                    <a:bodyPr/>
                    <a:lstStyle/>
                    <a:p>
                      <a:r>
                        <a:rPr lang="vi-VN" dirty="0"/>
                        <a:t>Khoảng cách phát hiện</a:t>
                      </a:r>
                      <a:endParaRPr lang="en-GB" dirty="0"/>
                    </a:p>
                  </a:txBody>
                  <a:tcPr/>
                </a:tc>
                <a:tc>
                  <a:txBody>
                    <a:bodyPr/>
                    <a:lstStyle/>
                    <a:p>
                      <a:r>
                        <a:rPr lang="vi-VN" dirty="0"/>
                        <a:t>&lt;6m</a:t>
                      </a:r>
                      <a:endParaRPr lang="en-GB" dirty="0"/>
                    </a:p>
                  </a:txBody>
                  <a:tcPr/>
                </a:tc>
                <a:extLst>
                  <a:ext uri="{0D108BD9-81ED-4DB2-BD59-A6C34878D82A}">
                    <a16:rowId xmlns:a16="http://schemas.microsoft.com/office/drawing/2014/main" val="3974438362"/>
                  </a:ext>
                </a:extLst>
              </a:tr>
              <a:tr h="344741">
                <a:tc>
                  <a:txBody>
                    <a:bodyPr/>
                    <a:lstStyle/>
                    <a:p>
                      <a:r>
                        <a:rPr lang="vi-VN" dirty="0"/>
                        <a:t>Tín hiệu</a:t>
                      </a:r>
                      <a:endParaRPr lang="en-GB" dirty="0"/>
                    </a:p>
                  </a:txBody>
                  <a:tcPr/>
                </a:tc>
                <a:tc>
                  <a:txBody>
                    <a:bodyPr/>
                    <a:lstStyle/>
                    <a:p>
                      <a:r>
                        <a:rPr lang="vi-VN" dirty="0"/>
                        <a:t>Digital</a:t>
                      </a:r>
                      <a:endParaRPr lang="en-GB" dirty="0"/>
                    </a:p>
                  </a:txBody>
                  <a:tcPr/>
                </a:tc>
                <a:extLst>
                  <a:ext uri="{0D108BD9-81ED-4DB2-BD59-A6C34878D82A}">
                    <a16:rowId xmlns:a16="http://schemas.microsoft.com/office/drawing/2014/main" val="2083941910"/>
                  </a:ext>
                </a:extLst>
              </a:tr>
              <a:tr h="344741">
                <a:tc>
                  <a:txBody>
                    <a:bodyPr/>
                    <a:lstStyle/>
                    <a:p>
                      <a:r>
                        <a:rPr lang="vi-VN" dirty="0"/>
                        <a:t>Kích thước</a:t>
                      </a:r>
                      <a:endParaRPr lang="en-GB" dirty="0"/>
                    </a:p>
                  </a:txBody>
                  <a:tcPr/>
                </a:tc>
                <a:tc>
                  <a:txBody>
                    <a:bodyPr/>
                    <a:lstStyle/>
                    <a:p>
                      <a:r>
                        <a:rPr lang="vi-VN" dirty="0"/>
                        <a:t>32x24x24</a:t>
                      </a:r>
                      <a:endParaRPr lang="en-GB" dirty="0"/>
                    </a:p>
                  </a:txBody>
                  <a:tcPr/>
                </a:tc>
                <a:extLst>
                  <a:ext uri="{0D108BD9-81ED-4DB2-BD59-A6C34878D82A}">
                    <a16:rowId xmlns:a16="http://schemas.microsoft.com/office/drawing/2014/main" val="1543433349"/>
                  </a:ext>
                </a:extLst>
              </a:tr>
              <a:tr h="344741">
                <a:tc>
                  <a:txBody>
                    <a:bodyPr/>
                    <a:lstStyle/>
                    <a:p>
                      <a:r>
                        <a:rPr lang="vi-VN" dirty="0"/>
                        <a:t>Giá</a:t>
                      </a:r>
                      <a:endParaRPr lang="en-GB" dirty="0"/>
                    </a:p>
                  </a:txBody>
                  <a:tcPr/>
                </a:tc>
                <a:tc>
                  <a:txBody>
                    <a:bodyPr/>
                    <a:lstStyle/>
                    <a:p>
                      <a:r>
                        <a:rPr lang="vi-VN" dirty="0"/>
                        <a:t>30,000VND</a:t>
                      </a:r>
                      <a:endParaRPr lang="en-GB" dirty="0"/>
                    </a:p>
                  </a:txBody>
                  <a:tcPr/>
                </a:tc>
                <a:extLst>
                  <a:ext uri="{0D108BD9-81ED-4DB2-BD59-A6C34878D82A}">
                    <a16:rowId xmlns:a16="http://schemas.microsoft.com/office/drawing/2014/main" val="2362726738"/>
                  </a:ext>
                </a:extLst>
              </a:tr>
            </a:tbl>
          </a:graphicData>
        </a:graphic>
      </p:graphicFrame>
      <p:pic>
        <p:nvPicPr>
          <p:cNvPr id="14" name="Picture 13">
            <a:extLst>
              <a:ext uri="{FF2B5EF4-FFF2-40B4-BE49-F238E27FC236}">
                <a16:creationId xmlns:a16="http://schemas.microsoft.com/office/drawing/2014/main" id="{0D1087FC-7F4D-047F-CAB7-F72C018426E4}"/>
              </a:ext>
            </a:extLst>
          </p:cNvPr>
          <p:cNvPicPr>
            <a:picLocks noChangeAspect="1"/>
          </p:cNvPicPr>
          <p:nvPr/>
        </p:nvPicPr>
        <p:blipFill>
          <a:blip r:embed="rId3"/>
          <a:stretch>
            <a:fillRect/>
          </a:stretch>
        </p:blipFill>
        <p:spPr>
          <a:xfrm>
            <a:off x="979998" y="2979946"/>
            <a:ext cx="2228101" cy="1684097"/>
          </a:xfrm>
          <a:prstGeom prst="rect">
            <a:avLst/>
          </a:prstGeom>
        </p:spPr>
      </p:pic>
      <p:graphicFrame>
        <p:nvGraphicFramePr>
          <p:cNvPr id="16" name="Table 15">
            <a:extLst>
              <a:ext uri="{FF2B5EF4-FFF2-40B4-BE49-F238E27FC236}">
                <a16:creationId xmlns:a16="http://schemas.microsoft.com/office/drawing/2014/main" id="{55C14E8C-28B4-A94D-A586-B3D1B3CE1489}"/>
              </a:ext>
            </a:extLst>
          </p:cNvPr>
          <p:cNvGraphicFramePr>
            <a:graphicFrameLocks noGrp="1"/>
          </p:cNvGraphicFramePr>
          <p:nvPr>
            <p:extLst>
              <p:ext uri="{D42A27DB-BD31-4B8C-83A1-F6EECF244321}">
                <p14:modId xmlns:p14="http://schemas.microsoft.com/office/powerpoint/2010/main" val="4268772659"/>
              </p:ext>
            </p:extLst>
          </p:nvPr>
        </p:nvGraphicFramePr>
        <p:xfrm>
          <a:off x="4917463" y="3355966"/>
          <a:ext cx="3899837" cy="2215344"/>
        </p:xfrm>
        <a:graphic>
          <a:graphicData uri="http://schemas.openxmlformats.org/drawingml/2006/table">
            <a:tbl>
              <a:tblPr firstRow="1" bandRow="1">
                <a:tableStyleId>{5940675A-B579-460E-94D1-54222C63F5DA}</a:tableStyleId>
              </a:tblPr>
              <a:tblGrid>
                <a:gridCol w="2529738">
                  <a:extLst>
                    <a:ext uri="{9D8B030D-6E8A-4147-A177-3AD203B41FA5}">
                      <a16:colId xmlns:a16="http://schemas.microsoft.com/office/drawing/2014/main" val="2348009472"/>
                    </a:ext>
                  </a:extLst>
                </a:gridCol>
                <a:gridCol w="1370099">
                  <a:extLst>
                    <a:ext uri="{9D8B030D-6E8A-4147-A177-3AD203B41FA5}">
                      <a16:colId xmlns:a16="http://schemas.microsoft.com/office/drawing/2014/main" val="3470904584"/>
                    </a:ext>
                  </a:extLst>
                </a:gridCol>
              </a:tblGrid>
              <a:tr h="386544">
                <a:tc>
                  <a:txBody>
                    <a:bodyPr/>
                    <a:lstStyle/>
                    <a:p>
                      <a:r>
                        <a:rPr lang="vi-VN" dirty="0"/>
                        <a:t>Nguồn hoạt động</a:t>
                      </a:r>
                      <a:endParaRPr lang="en-GB" dirty="0"/>
                    </a:p>
                  </a:txBody>
                  <a:tcPr/>
                </a:tc>
                <a:tc>
                  <a:txBody>
                    <a:bodyPr/>
                    <a:lstStyle/>
                    <a:p>
                      <a:r>
                        <a:rPr lang="vi-VN" dirty="0"/>
                        <a:t>4.5-20V</a:t>
                      </a:r>
                      <a:endParaRPr lang="en-GB" dirty="0"/>
                    </a:p>
                  </a:txBody>
                  <a:tcPr/>
                </a:tc>
                <a:extLst>
                  <a:ext uri="{0D108BD9-81ED-4DB2-BD59-A6C34878D82A}">
                    <a16:rowId xmlns:a16="http://schemas.microsoft.com/office/drawing/2014/main" val="3062000561"/>
                  </a:ext>
                </a:extLst>
              </a:tr>
              <a:tr h="344741">
                <a:tc>
                  <a:txBody>
                    <a:bodyPr/>
                    <a:lstStyle/>
                    <a:p>
                      <a:r>
                        <a:rPr lang="vi-VN" dirty="0"/>
                        <a:t>Dòng hoạt động</a:t>
                      </a:r>
                      <a:endParaRPr lang="en-GB" dirty="0"/>
                    </a:p>
                  </a:txBody>
                  <a:tcPr/>
                </a:tc>
                <a:tc>
                  <a:txBody>
                    <a:bodyPr/>
                    <a:lstStyle/>
                    <a:p>
                      <a:r>
                        <a:rPr lang="vi-VN" dirty="0"/>
                        <a:t>60uA</a:t>
                      </a:r>
                      <a:endParaRPr lang="en-GB" dirty="0"/>
                    </a:p>
                  </a:txBody>
                  <a:tcPr/>
                </a:tc>
                <a:extLst>
                  <a:ext uri="{0D108BD9-81ED-4DB2-BD59-A6C34878D82A}">
                    <a16:rowId xmlns:a16="http://schemas.microsoft.com/office/drawing/2014/main" val="3177204518"/>
                  </a:ext>
                </a:extLst>
              </a:tr>
              <a:tr h="344741">
                <a:tc>
                  <a:txBody>
                    <a:bodyPr/>
                    <a:lstStyle/>
                    <a:p>
                      <a:r>
                        <a:rPr lang="vi-VN" dirty="0"/>
                        <a:t>Khoảng cách phát hiện</a:t>
                      </a:r>
                      <a:endParaRPr lang="en-GB" dirty="0"/>
                    </a:p>
                  </a:txBody>
                  <a:tcPr/>
                </a:tc>
                <a:tc>
                  <a:txBody>
                    <a:bodyPr/>
                    <a:lstStyle/>
                    <a:p>
                      <a:r>
                        <a:rPr lang="vi-VN" dirty="0"/>
                        <a:t>0.5-3m</a:t>
                      </a:r>
                      <a:endParaRPr lang="en-GB" dirty="0"/>
                    </a:p>
                  </a:txBody>
                  <a:tcPr/>
                </a:tc>
                <a:extLst>
                  <a:ext uri="{0D108BD9-81ED-4DB2-BD59-A6C34878D82A}">
                    <a16:rowId xmlns:a16="http://schemas.microsoft.com/office/drawing/2014/main" val="3974438362"/>
                  </a:ext>
                </a:extLst>
              </a:tr>
              <a:tr h="344741">
                <a:tc>
                  <a:txBody>
                    <a:bodyPr/>
                    <a:lstStyle/>
                    <a:p>
                      <a:r>
                        <a:rPr lang="vi-VN" dirty="0"/>
                        <a:t>Tín hiệu</a:t>
                      </a:r>
                      <a:endParaRPr lang="en-GB" dirty="0"/>
                    </a:p>
                  </a:txBody>
                  <a:tcPr/>
                </a:tc>
                <a:tc>
                  <a:txBody>
                    <a:bodyPr/>
                    <a:lstStyle/>
                    <a:p>
                      <a:r>
                        <a:rPr lang="vi-VN" dirty="0"/>
                        <a:t>Digital</a:t>
                      </a:r>
                      <a:endParaRPr lang="en-GB" dirty="0"/>
                    </a:p>
                  </a:txBody>
                  <a:tcPr/>
                </a:tc>
                <a:extLst>
                  <a:ext uri="{0D108BD9-81ED-4DB2-BD59-A6C34878D82A}">
                    <a16:rowId xmlns:a16="http://schemas.microsoft.com/office/drawing/2014/main" val="2083941910"/>
                  </a:ext>
                </a:extLst>
              </a:tr>
              <a:tr h="344741">
                <a:tc>
                  <a:txBody>
                    <a:bodyPr/>
                    <a:lstStyle/>
                    <a:p>
                      <a:r>
                        <a:rPr lang="vi-VN" dirty="0"/>
                        <a:t>Kích thước</a:t>
                      </a:r>
                      <a:endParaRPr lang="en-GB" dirty="0"/>
                    </a:p>
                  </a:txBody>
                  <a:tcPr/>
                </a:tc>
                <a:tc>
                  <a:txBody>
                    <a:bodyPr/>
                    <a:lstStyle/>
                    <a:p>
                      <a:r>
                        <a:rPr lang="vi-VN" dirty="0"/>
                        <a:t>11x24x10</a:t>
                      </a:r>
                      <a:endParaRPr lang="en-GB" dirty="0"/>
                    </a:p>
                  </a:txBody>
                  <a:tcPr/>
                </a:tc>
                <a:extLst>
                  <a:ext uri="{0D108BD9-81ED-4DB2-BD59-A6C34878D82A}">
                    <a16:rowId xmlns:a16="http://schemas.microsoft.com/office/drawing/2014/main" val="1543433349"/>
                  </a:ext>
                </a:extLst>
              </a:tr>
              <a:tr h="344741">
                <a:tc>
                  <a:txBody>
                    <a:bodyPr/>
                    <a:lstStyle/>
                    <a:p>
                      <a:r>
                        <a:rPr lang="vi-VN" dirty="0"/>
                        <a:t>Giá</a:t>
                      </a:r>
                      <a:endParaRPr lang="en-GB" dirty="0"/>
                    </a:p>
                  </a:txBody>
                  <a:tcPr/>
                </a:tc>
                <a:tc>
                  <a:txBody>
                    <a:bodyPr/>
                    <a:lstStyle/>
                    <a:p>
                      <a:r>
                        <a:rPr lang="vi-VN" dirty="0"/>
                        <a:t>22,000VND</a:t>
                      </a:r>
                      <a:endParaRPr lang="en-GB" dirty="0"/>
                    </a:p>
                  </a:txBody>
                  <a:tcPr/>
                </a:tc>
                <a:extLst>
                  <a:ext uri="{0D108BD9-81ED-4DB2-BD59-A6C34878D82A}">
                    <a16:rowId xmlns:a16="http://schemas.microsoft.com/office/drawing/2014/main" val="2362726738"/>
                  </a:ext>
                </a:extLst>
              </a:tr>
            </a:tbl>
          </a:graphicData>
        </a:graphic>
      </p:graphicFrame>
      <p:sp>
        <p:nvSpPr>
          <p:cNvPr id="3" name="TextBox 2">
            <a:extLst>
              <a:ext uri="{FF2B5EF4-FFF2-40B4-BE49-F238E27FC236}">
                <a16:creationId xmlns:a16="http://schemas.microsoft.com/office/drawing/2014/main" id="{52874F78-860E-1912-AEBD-3B653D15AFFA}"/>
              </a:ext>
            </a:extLst>
          </p:cNvPr>
          <p:cNvSpPr txBox="1"/>
          <p:nvPr/>
        </p:nvSpPr>
        <p:spPr>
          <a:xfrm>
            <a:off x="254052" y="833884"/>
            <a:ext cx="4127383" cy="446276"/>
          </a:xfrm>
          <a:prstGeom prst="rect">
            <a:avLst/>
          </a:prstGeom>
          <a:noFill/>
        </p:spPr>
        <p:txBody>
          <a:bodyPr wrap="square" rtlCol="0">
            <a:spAutoFit/>
          </a:bodyPr>
          <a:lstStyle/>
          <a:p>
            <a:r>
              <a:rPr lang="vi-VN" sz="2300" b="1" dirty="0">
                <a:solidFill>
                  <a:srgbClr val="FF0000"/>
                </a:solidFill>
              </a:rPr>
              <a:t>1.1 ĐẶT VẤN ĐỀ</a:t>
            </a:r>
            <a:endParaRPr lang="en-GB" sz="2300" b="1" dirty="0">
              <a:solidFill>
                <a:srgbClr val="FF0000"/>
              </a:solidFill>
            </a:endParaRPr>
          </a:p>
        </p:txBody>
      </p:sp>
      <p:sp>
        <p:nvSpPr>
          <p:cNvPr id="4" name="TextBox 3">
            <a:extLst>
              <a:ext uri="{FF2B5EF4-FFF2-40B4-BE49-F238E27FC236}">
                <a16:creationId xmlns:a16="http://schemas.microsoft.com/office/drawing/2014/main" id="{40195370-4725-10F6-9734-52C33ADB4FEC}"/>
              </a:ext>
            </a:extLst>
          </p:cNvPr>
          <p:cNvSpPr txBox="1"/>
          <p:nvPr/>
        </p:nvSpPr>
        <p:spPr>
          <a:xfrm>
            <a:off x="523473" y="2825660"/>
            <a:ext cx="517785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1.2 </a:t>
            </a:r>
            <a:r>
              <a:rPr lang="en-US" sz="1600" dirty="0" err="1">
                <a:latin typeface="Calibri" panose="020F0502020204030204" pitchFamily="34" charset="0"/>
                <a:ea typeface="Calibri" panose="020F0502020204030204" pitchFamily="34" charset="0"/>
                <a:cs typeface="Calibri" panose="020F0502020204030204" pitchFamily="34" charset="0"/>
              </a:rPr>
              <a:t>Cảm</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biến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chuyển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động</a:t>
            </a:r>
            <a:r>
              <a:rPr lang="en-US" sz="1600" dirty="0">
                <a:latin typeface="Calibri" panose="020F0502020204030204" pitchFamily="34" charset="0"/>
                <a:ea typeface="Calibri" panose="020F0502020204030204" pitchFamily="34" charset="0"/>
                <a:cs typeface="Calibri" panose="020F0502020204030204" pitchFamily="34" charset="0"/>
              </a:rPr>
              <a:t> HC SR501</a:t>
            </a:r>
            <a:endParaRPr lang="en-GB" sz="1600" dirty="0"/>
          </a:p>
          <a:p>
            <a:pPr marL="0" marR="0" algn="ct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6353C25-A72F-46AB-4C17-4D7198985A10}"/>
              </a:ext>
            </a:extLst>
          </p:cNvPr>
          <p:cNvSpPr txBox="1"/>
          <p:nvPr/>
        </p:nvSpPr>
        <p:spPr>
          <a:xfrm>
            <a:off x="397639" y="4552938"/>
            <a:ext cx="517785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1.3 </a:t>
            </a:r>
            <a:r>
              <a:rPr lang="en-US" sz="1600" dirty="0" err="1">
                <a:latin typeface="Calibri" panose="020F0502020204030204" pitchFamily="34" charset="0"/>
                <a:ea typeface="Calibri" panose="020F0502020204030204" pitchFamily="34" charset="0"/>
                <a:cs typeface="Calibri" panose="020F0502020204030204" pitchFamily="34" charset="0"/>
              </a:rPr>
              <a:t>Cảm</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biến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chuyển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động</a:t>
            </a:r>
            <a:r>
              <a:rPr lang="en-US" sz="1600" dirty="0">
                <a:latin typeface="Calibri" panose="020F0502020204030204" pitchFamily="34" charset="0"/>
                <a:ea typeface="Calibri" panose="020F0502020204030204" pitchFamily="34" charset="0"/>
                <a:cs typeface="Calibri" panose="020F0502020204030204" pitchFamily="34" charset="0"/>
              </a:rPr>
              <a:t> HC SR505</a:t>
            </a:r>
            <a:endParaRPr lang="en-GB" sz="1600" dirty="0"/>
          </a:p>
          <a:p>
            <a:pPr marL="0" marR="0" algn="ct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Speech Bubble: Rectangle with Corners Rounded 7">
            <a:extLst>
              <a:ext uri="{FF2B5EF4-FFF2-40B4-BE49-F238E27FC236}">
                <a16:creationId xmlns:a16="http://schemas.microsoft.com/office/drawing/2014/main" id="{47C6850A-F052-488E-436A-2B430363AF1F}"/>
              </a:ext>
            </a:extLst>
          </p:cNvPr>
          <p:cNvSpPr/>
          <p:nvPr/>
        </p:nvSpPr>
        <p:spPr>
          <a:xfrm>
            <a:off x="976798" y="4854734"/>
            <a:ext cx="3246540" cy="1359017"/>
          </a:xfrm>
          <a:prstGeom prst="wedgeRoundRect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just"/>
            <a:r>
              <a:rPr lang="en-GB" dirty="0" err="1"/>
              <a:t>Nâng</a:t>
            </a:r>
            <a:r>
              <a:rPr lang="en-GB" dirty="0"/>
              <a:t> </a:t>
            </a:r>
            <a:r>
              <a:rPr lang="en-GB" dirty="0" err="1"/>
              <a:t>cao</a:t>
            </a:r>
            <a:r>
              <a:rPr lang="en-GB" dirty="0"/>
              <a:t> </a:t>
            </a:r>
            <a:r>
              <a:rPr lang="en-GB" dirty="0" err="1"/>
              <a:t>độ</a:t>
            </a:r>
            <a:r>
              <a:rPr lang="en-GB" dirty="0"/>
              <a:t> </a:t>
            </a:r>
            <a:r>
              <a:rPr lang="en-GB" dirty="0" err="1"/>
              <a:t>chính</a:t>
            </a:r>
            <a:r>
              <a:rPr lang="en-GB" dirty="0"/>
              <a:t> </a:t>
            </a:r>
            <a:r>
              <a:rPr lang="en-GB" dirty="0" err="1"/>
              <a:t>xác</a:t>
            </a:r>
            <a:r>
              <a:rPr lang="en-GB" dirty="0"/>
              <a:t> </a:t>
            </a:r>
            <a:r>
              <a:rPr lang="en-GB" dirty="0" err="1"/>
              <a:t>của</a:t>
            </a:r>
            <a:r>
              <a:rPr lang="en-GB" dirty="0"/>
              <a:t> </a:t>
            </a:r>
            <a:r>
              <a:rPr lang="en-GB" dirty="0" err="1"/>
              <a:t>cảm</a:t>
            </a:r>
            <a:r>
              <a:rPr lang="en-GB" dirty="0"/>
              <a:t> </a:t>
            </a:r>
            <a:r>
              <a:rPr lang="en-GB" dirty="0" err="1"/>
              <a:t>biến</a:t>
            </a:r>
            <a:r>
              <a:rPr lang="en-GB" dirty="0"/>
              <a:t> </a:t>
            </a:r>
            <a:r>
              <a:rPr lang="en-GB" dirty="0" err="1"/>
              <a:t>và</a:t>
            </a:r>
            <a:r>
              <a:rPr lang="en-GB" dirty="0"/>
              <a:t> </a:t>
            </a:r>
            <a:r>
              <a:rPr lang="en-GB" dirty="0" err="1"/>
              <a:t>thêm</a:t>
            </a:r>
            <a:r>
              <a:rPr lang="en-GB" dirty="0"/>
              <a:t> </a:t>
            </a:r>
            <a:r>
              <a:rPr lang="en-GB" dirty="0" err="1"/>
              <a:t>chức</a:t>
            </a:r>
            <a:r>
              <a:rPr lang="en-GB" dirty="0"/>
              <a:t> </a:t>
            </a:r>
            <a:r>
              <a:rPr lang="en-GB" dirty="0" err="1"/>
              <a:t>năng</a:t>
            </a:r>
            <a:r>
              <a:rPr lang="en-GB" dirty="0"/>
              <a:t> </a:t>
            </a:r>
            <a:r>
              <a:rPr lang="en-GB" dirty="0" err="1"/>
              <a:t>như</a:t>
            </a:r>
            <a:r>
              <a:rPr lang="en-GB" dirty="0"/>
              <a:t> </a:t>
            </a:r>
            <a:r>
              <a:rPr lang="en-GB" dirty="0" err="1"/>
              <a:t>xác</a:t>
            </a:r>
            <a:r>
              <a:rPr lang="en-GB" dirty="0"/>
              <a:t> </a:t>
            </a:r>
            <a:r>
              <a:rPr lang="en-GB" dirty="0" err="1"/>
              <a:t>định</a:t>
            </a:r>
            <a:r>
              <a:rPr lang="en-GB" dirty="0"/>
              <a:t> </a:t>
            </a:r>
            <a:r>
              <a:rPr lang="en-GB" dirty="0" err="1"/>
              <a:t>quỹ</a:t>
            </a:r>
            <a:r>
              <a:rPr lang="en-GB" dirty="0"/>
              <a:t> </a:t>
            </a:r>
            <a:r>
              <a:rPr lang="en-GB" dirty="0" err="1"/>
              <a:t>đạo</a:t>
            </a:r>
            <a:r>
              <a:rPr lang="en-GB" dirty="0"/>
              <a:t> </a:t>
            </a:r>
            <a:r>
              <a:rPr lang="en-GB" dirty="0" err="1"/>
              <a:t>chuyển</a:t>
            </a:r>
            <a:r>
              <a:rPr lang="en-GB" dirty="0"/>
              <a:t> </a:t>
            </a:r>
            <a:r>
              <a:rPr lang="en-GB" dirty="0" err="1"/>
              <a:t>động</a:t>
            </a:r>
            <a:r>
              <a:rPr lang="en-GB" dirty="0"/>
              <a:t> </a:t>
            </a:r>
            <a:r>
              <a:rPr lang="en-GB" dirty="0" err="1"/>
              <a:t>của</a:t>
            </a:r>
            <a:r>
              <a:rPr lang="en-GB" dirty="0"/>
              <a:t> con </a:t>
            </a:r>
            <a:r>
              <a:rPr lang="en-GB" dirty="0" err="1"/>
              <a:t>người</a:t>
            </a:r>
            <a:r>
              <a:rPr lang="en-GB" dirty="0"/>
              <a:t>.</a:t>
            </a:r>
          </a:p>
        </p:txBody>
      </p:sp>
    </p:spTree>
    <p:extLst>
      <p:ext uri="{BB962C8B-B14F-4D97-AF65-F5344CB8AC3E}">
        <p14:creationId xmlns:p14="http://schemas.microsoft.com/office/powerpoint/2010/main" val="367679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4796A-977B-7A62-4CAC-ABC1A78219B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CB279F-8E76-D8EE-2ECA-A34A11B17C4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5" name="Title 1">
            <a:extLst>
              <a:ext uri="{FF2B5EF4-FFF2-40B4-BE49-F238E27FC236}">
                <a16:creationId xmlns:a16="http://schemas.microsoft.com/office/drawing/2014/main" id="{C9D6382C-54D1-665E-B448-6B7C6F80DEB2}"/>
              </a:ext>
            </a:extLst>
          </p:cNvPr>
          <p:cNvSpPr>
            <a:spLocks noGrp="1"/>
          </p:cNvSpPr>
          <p:nvPr>
            <p:ph type="title"/>
          </p:nvPr>
        </p:nvSpPr>
        <p:spPr>
          <a:xfrm>
            <a:off x="254052" y="112543"/>
            <a:ext cx="8635896" cy="436098"/>
          </a:xfrm>
          <a:prstGeom prst="rect">
            <a:avLst/>
          </a:prstGeom>
        </p:spPr>
        <p:txBody>
          <a:bodyPr/>
          <a:lstStyle/>
          <a:p>
            <a:r>
              <a:rPr lang="vi-VN" dirty="0">
                <a:latin typeface="Arial" panose="020B0604020202020204" pitchFamily="34" charset="0"/>
                <a:cs typeface="Arial" panose="020B0604020202020204" pitchFamily="34" charset="0"/>
              </a:rPr>
              <a:t>1.TỔNG QUAN ĐỒ ÁN</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BD409F-1EDE-7D74-6AE9-64AA5D424BF9}"/>
              </a:ext>
            </a:extLst>
          </p:cNvPr>
          <p:cNvSpPr txBox="1"/>
          <p:nvPr/>
        </p:nvSpPr>
        <p:spPr>
          <a:xfrm>
            <a:off x="254052" y="906080"/>
            <a:ext cx="4127383" cy="446276"/>
          </a:xfrm>
          <a:prstGeom prst="rect">
            <a:avLst/>
          </a:prstGeom>
          <a:noFill/>
        </p:spPr>
        <p:txBody>
          <a:bodyPr wrap="square" rtlCol="0">
            <a:spAutoFit/>
          </a:bodyPr>
          <a:lstStyle/>
          <a:p>
            <a:r>
              <a:rPr lang="vi-VN" sz="2300" b="1" dirty="0">
                <a:solidFill>
                  <a:srgbClr val="FF0000"/>
                </a:solidFill>
                <a:latin typeface="Arial" panose="020B0604020202020204" pitchFamily="34" charset="0"/>
                <a:cs typeface="Arial" panose="020B0604020202020204" pitchFamily="34" charset="0"/>
              </a:rPr>
              <a:t>1.</a:t>
            </a:r>
            <a:r>
              <a:rPr lang="en-GB" sz="2300" b="1" dirty="0">
                <a:solidFill>
                  <a:srgbClr val="FF0000"/>
                </a:solidFill>
                <a:latin typeface="Arial" panose="020B0604020202020204" pitchFamily="34" charset="0"/>
                <a:cs typeface="Arial" panose="020B0604020202020204" pitchFamily="34" charset="0"/>
              </a:rPr>
              <a:t>2</a:t>
            </a:r>
            <a:r>
              <a:rPr lang="vi-VN" sz="2300" b="1" dirty="0">
                <a:solidFill>
                  <a:srgbClr val="FF0000"/>
                </a:solidFill>
                <a:latin typeface="Arial" panose="020B0604020202020204" pitchFamily="34" charset="0"/>
                <a:cs typeface="Arial" panose="020B0604020202020204" pitchFamily="34" charset="0"/>
              </a:rPr>
              <a:t> MỤC TIÊU CỦA ĐỒ ÁN</a:t>
            </a:r>
            <a:endParaRPr lang="en-GB" sz="2300" b="1" dirty="0">
              <a:solidFill>
                <a:srgbClr val="FF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20D45E9-4F14-E453-2518-8648A5FE7906}"/>
              </a:ext>
            </a:extLst>
          </p:cNvPr>
          <p:cNvSpPr txBox="1"/>
          <p:nvPr/>
        </p:nvSpPr>
        <p:spPr>
          <a:xfrm>
            <a:off x="254051" y="1352356"/>
            <a:ext cx="8098097" cy="1200329"/>
          </a:xfrm>
          <a:prstGeom prst="rect">
            <a:avLst/>
          </a:prstGeom>
          <a:noFill/>
        </p:spPr>
        <p:txBody>
          <a:bodyPr wrap="square" rtlCol="0">
            <a:spAutoFit/>
          </a:bodyPr>
          <a:lstStyle/>
          <a:p>
            <a:pPr algn="just"/>
            <a:endParaRPr lang="en-US" sz="1800" dirty="0">
              <a:effectLst/>
              <a:latin typeface="Arial" panose="020B0604020202020204" pitchFamily="34" charset="0"/>
              <a:ea typeface="MS Mincho" panose="02020609040205080304" pitchFamily="49" charset="-128"/>
              <a:cs typeface="Arial" panose="020B0604020202020204" pitchFamily="34" charset="0"/>
            </a:endParaRPr>
          </a:p>
          <a:p>
            <a:pPr marL="342900" indent="-342900" algn="just">
              <a:buFont typeface="Arial" panose="020B0604020202020204" pitchFamily="34" charset="0"/>
              <a:buChar char="•"/>
            </a:pPr>
            <a:r>
              <a:rPr lang="vi-VN" dirty="0">
                <a:effectLst/>
                <a:latin typeface="Arial" panose="020B0604020202020204" pitchFamily="34" charset="0"/>
                <a:ea typeface="MS Mincho" panose="02020609040205080304" pitchFamily="49" charset="-128"/>
                <a:cs typeface="Arial" panose="020B0604020202020204" pitchFamily="34" charset="0"/>
              </a:rPr>
              <a:t>T</a:t>
            </a:r>
            <a:r>
              <a:rPr lang="en-US" dirty="0" err="1">
                <a:effectLst/>
                <a:latin typeface="Arial" panose="020B0604020202020204" pitchFamily="34" charset="0"/>
                <a:ea typeface="MS Mincho" panose="02020609040205080304" pitchFamily="49" charset="-128"/>
                <a:cs typeface="Arial" panose="020B0604020202020204" pitchFamily="34" charset="0"/>
              </a:rPr>
              <a:t>hiết</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kế</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và</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triển</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khai</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một</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hệ</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thống</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cảm</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biến</a:t>
            </a:r>
            <a:r>
              <a:rPr lang="en-US" dirty="0">
                <a:effectLst/>
                <a:latin typeface="Arial" panose="020B0604020202020204" pitchFamily="34" charset="0"/>
                <a:ea typeface="MS Mincho" panose="02020609040205080304" pitchFamily="49" charset="-128"/>
                <a:cs typeface="Arial" panose="020B0604020202020204" pitchFamily="34" charset="0"/>
              </a:rPr>
              <a:t> PIR (Passive Infrared Sensor) </a:t>
            </a:r>
            <a:r>
              <a:rPr lang="en-US" dirty="0" err="1">
                <a:effectLst/>
                <a:latin typeface="Arial" panose="020B0604020202020204" pitchFamily="34" charset="0"/>
                <a:ea typeface="MS Mincho" panose="02020609040205080304" pitchFamily="49" charset="-128"/>
                <a:cs typeface="Arial" panose="020B0604020202020204" pitchFamily="34" charset="0"/>
              </a:rPr>
              <a:t>ứng</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dụng</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trong</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Smarthome</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có</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khả</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năng</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b="1" dirty="0" err="1">
                <a:effectLst/>
                <a:latin typeface="Arial" panose="020B0604020202020204" pitchFamily="34" charset="0"/>
                <a:ea typeface="MS Mincho" panose="02020609040205080304" pitchFamily="49" charset="-128"/>
                <a:cs typeface="Arial" panose="020B0604020202020204" pitchFamily="34" charset="0"/>
              </a:rPr>
              <a:t>phát</a:t>
            </a:r>
            <a:r>
              <a:rPr lang="en-US" b="1" dirty="0">
                <a:effectLst/>
                <a:latin typeface="Arial" panose="020B0604020202020204" pitchFamily="34" charset="0"/>
                <a:ea typeface="MS Mincho" panose="02020609040205080304" pitchFamily="49" charset="-128"/>
                <a:cs typeface="Arial" panose="020B0604020202020204" pitchFamily="34" charset="0"/>
              </a:rPr>
              <a:t> </a:t>
            </a:r>
            <a:r>
              <a:rPr lang="en-US" b="1" dirty="0" err="1">
                <a:effectLst/>
                <a:latin typeface="Arial" panose="020B0604020202020204" pitchFamily="34" charset="0"/>
                <a:ea typeface="MS Mincho" panose="02020609040205080304" pitchFamily="49" charset="-128"/>
                <a:cs typeface="Arial" panose="020B0604020202020204" pitchFamily="34" charset="0"/>
              </a:rPr>
              <a:t>hiện</a:t>
            </a:r>
            <a:r>
              <a:rPr lang="en-US" b="1"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và</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b="1" dirty="0" err="1">
                <a:effectLst/>
                <a:latin typeface="Arial" panose="020B0604020202020204" pitchFamily="34" charset="0"/>
                <a:ea typeface="MS Mincho" panose="02020609040205080304" pitchFamily="49" charset="-128"/>
                <a:cs typeface="Arial" panose="020B0604020202020204" pitchFamily="34" charset="0"/>
              </a:rPr>
              <a:t>theo</a:t>
            </a:r>
            <a:r>
              <a:rPr lang="en-US" b="1" dirty="0">
                <a:effectLst/>
                <a:latin typeface="Arial" panose="020B0604020202020204" pitchFamily="34" charset="0"/>
                <a:ea typeface="MS Mincho" panose="02020609040205080304" pitchFamily="49" charset="-128"/>
                <a:cs typeface="Arial" panose="020B0604020202020204" pitchFamily="34" charset="0"/>
              </a:rPr>
              <a:t> </a:t>
            </a:r>
            <a:r>
              <a:rPr lang="en-US" b="1" dirty="0" err="1">
                <a:effectLst/>
                <a:latin typeface="Arial" panose="020B0604020202020204" pitchFamily="34" charset="0"/>
                <a:ea typeface="MS Mincho" panose="02020609040205080304" pitchFamily="49" charset="-128"/>
                <a:cs typeface="Arial" panose="020B0604020202020204" pitchFamily="34" charset="0"/>
              </a:rPr>
              <a:t>dõi</a:t>
            </a:r>
            <a:r>
              <a:rPr lang="en-US" b="1" dirty="0">
                <a:effectLst/>
                <a:latin typeface="Arial" panose="020B0604020202020204" pitchFamily="34" charset="0"/>
                <a:ea typeface="MS Mincho" panose="02020609040205080304" pitchFamily="49" charset="-128"/>
                <a:cs typeface="Arial" panose="020B0604020202020204" pitchFamily="34" charset="0"/>
              </a:rPr>
              <a:t> </a:t>
            </a:r>
            <a:r>
              <a:rPr lang="en-US" b="1" dirty="0" err="1">
                <a:effectLst/>
                <a:latin typeface="Arial" panose="020B0604020202020204" pitchFamily="34" charset="0"/>
                <a:ea typeface="MS Mincho" panose="02020609040205080304" pitchFamily="49" charset="-128"/>
                <a:cs typeface="Arial" panose="020B0604020202020204" pitchFamily="34" charset="0"/>
              </a:rPr>
              <a:t>chuyển</a:t>
            </a:r>
            <a:r>
              <a:rPr lang="en-US" b="1" dirty="0">
                <a:effectLst/>
                <a:latin typeface="Arial" panose="020B0604020202020204" pitchFamily="34" charset="0"/>
                <a:ea typeface="MS Mincho" panose="02020609040205080304" pitchFamily="49" charset="-128"/>
                <a:cs typeface="Arial" panose="020B0604020202020204" pitchFamily="34" charset="0"/>
              </a:rPr>
              <a:t> </a:t>
            </a:r>
            <a:r>
              <a:rPr lang="en-US" b="1" dirty="0" err="1">
                <a:effectLst/>
                <a:latin typeface="Arial" panose="020B0604020202020204" pitchFamily="34" charset="0"/>
                <a:ea typeface="MS Mincho" panose="02020609040205080304" pitchFamily="49" charset="-128"/>
                <a:cs typeface="Arial" panose="020B0604020202020204" pitchFamily="34" charset="0"/>
              </a:rPr>
              <a:t>động</a:t>
            </a:r>
            <a:r>
              <a:rPr lang="en-US" b="1"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của</a:t>
            </a:r>
            <a:r>
              <a:rPr lang="en-US" dirty="0">
                <a:effectLst/>
                <a:latin typeface="Arial" panose="020B0604020202020204" pitchFamily="34" charset="0"/>
                <a:ea typeface="MS Mincho" panose="02020609040205080304" pitchFamily="49" charset="-128"/>
                <a:cs typeface="Arial" panose="020B0604020202020204" pitchFamily="34" charset="0"/>
              </a:rPr>
              <a:t> con </a:t>
            </a:r>
            <a:r>
              <a:rPr lang="en-US" dirty="0" err="1">
                <a:effectLst/>
                <a:latin typeface="Arial" panose="020B0604020202020204" pitchFamily="34" charset="0"/>
                <a:ea typeface="MS Mincho" panose="02020609040205080304" pitchFamily="49" charset="-128"/>
                <a:cs typeface="Arial" panose="020B0604020202020204" pitchFamily="34" charset="0"/>
              </a:rPr>
              <a:t>người</a:t>
            </a:r>
            <a:endParaRPr lang="en-GB"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EA969D7-BC06-0F36-D50E-F8D5518B0DBC}"/>
              </a:ext>
            </a:extLst>
          </p:cNvPr>
          <p:cNvSpPr txBox="1"/>
          <p:nvPr/>
        </p:nvSpPr>
        <p:spPr>
          <a:xfrm>
            <a:off x="254052" y="3429000"/>
            <a:ext cx="8098096" cy="923330"/>
          </a:xfrm>
          <a:prstGeom prst="rect">
            <a:avLst/>
          </a:prstGeom>
          <a:noFill/>
        </p:spPr>
        <p:txBody>
          <a:bodyPr wrap="square" rtlCol="0">
            <a:spAutoFit/>
          </a:bodyPr>
          <a:lstStyle/>
          <a:p>
            <a:pPr marL="342900" indent="-342900" algn="just">
              <a:buFont typeface="Arial" panose="020B0604020202020204" pitchFamily="34" charset="0"/>
              <a:buChar char="•"/>
            </a:pPr>
            <a:r>
              <a:rPr lang="en-US" dirty="0" err="1">
                <a:effectLst/>
                <a:latin typeface="Arial" panose="020B0604020202020204" pitchFamily="34" charset="0"/>
                <a:ea typeface="MS Mincho" panose="02020609040205080304" pitchFamily="49" charset="-128"/>
                <a:cs typeface="Arial" panose="020B0604020202020204" pitchFamily="34" charset="0"/>
              </a:rPr>
              <a:t>Hệ</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thống</a:t>
            </a:r>
            <a:r>
              <a:rPr lang="en-US" dirty="0">
                <a:effectLst/>
                <a:latin typeface="Arial" panose="020B0604020202020204" pitchFamily="34" charset="0"/>
                <a:ea typeface="MS Mincho" panose="02020609040205080304" pitchFamily="49" charset="-128"/>
                <a:cs typeface="Arial" panose="020B0604020202020204" pitchFamily="34" charset="0"/>
              </a:rPr>
              <a:t> bao </a:t>
            </a:r>
            <a:r>
              <a:rPr lang="en-US" dirty="0" err="1">
                <a:effectLst/>
                <a:latin typeface="Arial" panose="020B0604020202020204" pitchFamily="34" charset="0"/>
                <a:ea typeface="MS Mincho" panose="02020609040205080304" pitchFamily="49" charset="-128"/>
                <a:cs typeface="Arial" panose="020B0604020202020204" pitchFamily="34" charset="0"/>
              </a:rPr>
              <a:t>gồm</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mạch</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khuếch</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đại</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và</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lọc</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tín</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hiệu</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kết</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nối</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WiFi</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truyền</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dữ</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liệu</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đến</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nền</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tảng</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Thingsboard</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đồng</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thời</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có</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kiến</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trúc</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mở</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để</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tích</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hợp</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các</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thuật</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toán</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tinyML</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nâng</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cao</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trong</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tương</a:t>
            </a:r>
            <a:r>
              <a:rPr lang="en-US" dirty="0">
                <a:effectLst/>
                <a:latin typeface="Arial" panose="020B0604020202020204" pitchFamily="34" charset="0"/>
                <a:ea typeface="MS Mincho" panose="02020609040205080304" pitchFamily="49" charset="-128"/>
                <a:cs typeface="Arial" panose="020B0604020202020204" pitchFamily="34" charset="0"/>
              </a:rPr>
              <a:t> </a:t>
            </a:r>
            <a:r>
              <a:rPr lang="en-US" dirty="0" err="1">
                <a:effectLst/>
                <a:latin typeface="Arial" panose="020B0604020202020204" pitchFamily="34" charset="0"/>
                <a:ea typeface="MS Mincho" panose="02020609040205080304" pitchFamily="49" charset="-128"/>
                <a:cs typeface="Arial" panose="020B0604020202020204" pitchFamily="34" charset="0"/>
              </a:rPr>
              <a:t>lai</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8906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8B8C7-EEDE-2610-D149-9084169CEE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D5B355-8B94-7D99-BEE6-951F51E42C5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5" name="Title 1">
            <a:extLst>
              <a:ext uri="{FF2B5EF4-FFF2-40B4-BE49-F238E27FC236}">
                <a16:creationId xmlns:a16="http://schemas.microsoft.com/office/drawing/2014/main" id="{30744DA7-7947-F622-F740-D83A29552AF8}"/>
              </a:ext>
            </a:extLst>
          </p:cNvPr>
          <p:cNvSpPr>
            <a:spLocks noGrp="1"/>
          </p:cNvSpPr>
          <p:nvPr>
            <p:ph type="title"/>
          </p:nvPr>
        </p:nvSpPr>
        <p:spPr>
          <a:xfrm>
            <a:off x="254052" y="112543"/>
            <a:ext cx="8635896" cy="436098"/>
          </a:xfrm>
          <a:prstGeom prst="rect">
            <a:avLst/>
          </a:prstGeom>
        </p:spPr>
        <p:txBody>
          <a:bodyPr/>
          <a:lstStyle/>
          <a:p>
            <a:r>
              <a:rPr lang="en-GB" dirty="0">
                <a:latin typeface="Arial" panose="020B0604020202020204" pitchFamily="34" charset="0"/>
                <a:cs typeface="Arial" panose="020B0604020202020204" pitchFamily="34" charset="0"/>
              </a:rPr>
              <a:t>2</a:t>
            </a:r>
            <a:r>
              <a:rPr lang="vi-VN" dirty="0">
                <a:latin typeface="Arial" panose="020B0604020202020204" pitchFamily="34" charset="0"/>
                <a:cs typeface="Arial" panose="020B0604020202020204" pitchFamily="34" charset="0"/>
              </a:rPr>
              <a:t>.THIẾT KẾ-TRIỂN KHAI HỆ THỐNG</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AC4BD3D-4E6B-AA68-6ECC-3141F54EAD17}"/>
              </a:ext>
            </a:extLst>
          </p:cNvPr>
          <p:cNvSpPr txBox="1"/>
          <p:nvPr/>
        </p:nvSpPr>
        <p:spPr>
          <a:xfrm>
            <a:off x="254052" y="861266"/>
            <a:ext cx="6800271" cy="446276"/>
          </a:xfrm>
          <a:prstGeom prst="rect">
            <a:avLst/>
          </a:prstGeom>
          <a:noFill/>
        </p:spPr>
        <p:txBody>
          <a:bodyPr wrap="square" rtlCol="0">
            <a:spAutoFit/>
          </a:bodyPr>
          <a:lstStyle/>
          <a:p>
            <a:r>
              <a:rPr lang="vi-VN" sz="2300" b="1" dirty="0">
                <a:solidFill>
                  <a:srgbClr val="FF0000"/>
                </a:solidFill>
                <a:latin typeface="Arial (Body)"/>
              </a:rPr>
              <a:t>2.</a:t>
            </a:r>
            <a:r>
              <a:rPr lang="en-US" sz="2300" b="1" dirty="0">
                <a:solidFill>
                  <a:srgbClr val="FF0000"/>
                </a:solidFill>
                <a:latin typeface="Arial (Body)"/>
              </a:rPr>
              <a:t>1</a:t>
            </a:r>
            <a:r>
              <a:rPr lang="vi-VN" sz="2300" b="1" dirty="0">
                <a:solidFill>
                  <a:srgbClr val="FF0000"/>
                </a:solidFill>
                <a:latin typeface="Arial (Body)"/>
              </a:rPr>
              <a:t> TỔNG QUAN HỆ THỐNG</a:t>
            </a:r>
            <a:endParaRPr lang="en-GB" sz="2300" b="1" dirty="0">
              <a:solidFill>
                <a:srgbClr val="FF0000"/>
              </a:solidFill>
              <a:latin typeface="Arial (Body)"/>
            </a:endParaRPr>
          </a:p>
        </p:txBody>
      </p:sp>
      <p:pic>
        <p:nvPicPr>
          <p:cNvPr id="8" name="Picture 7">
            <a:extLst>
              <a:ext uri="{FF2B5EF4-FFF2-40B4-BE49-F238E27FC236}">
                <a16:creationId xmlns:a16="http://schemas.microsoft.com/office/drawing/2014/main" id="{5D02D718-B365-3482-85A8-1E71BC967ECC}"/>
              </a:ext>
            </a:extLst>
          </p:cNvPr>
          <p:cNvPicPr>
            <a:picLocks noChangeAspect="1"/>
          </p:cNvPicPr>
          <p:nvPr/>
        </p:nvPicPr>
        <p:blipFill>
          <a:blip r:embed="rId2"/>
          <a:stretch>
            <a:fillRect/>
          </a:stretch>
        </p:blipFill>
        <p:spPr>
          <a:xfrm>
            <a:off x="134224" y="1620168"/>
            <a:ext cx="4591306" cy="2579136"/>
          </a:xfrm>
          <a:prstGeom prst="rect">
            <a:avLst/>
          </a:prstGeom>
        </p:spPr>
      </p:pic>
      <p:sp>
        <p:nvSpPr>
          <p:cNvPr id="3" name="TextBox 2">
            <a:extLst>
              <a:ext uri="{FF2B5EF4-FFF2-40B4-BE49-F238E27FC236}">
                <a16:creationId xmlns:a16="http://schemas.microsoft.com/office/drawing/2014/main" id="{5F1B8942-38EE-0349-2AAA-FA1D0C16CC81}"/>
              </a:ext>
            </a:extLst>
          </p:cNvPr>
          <p:cNvSpPr txBox="1"/>
          <p:nvPr/>
        </p:nvSpPr>
        <p:spPr>
          <a:xfrm>
            <a:off x="1065259" y="4304873"/>
            <a:ext cx="5177856" cy="338554"/>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2.1 </a:t>
            </a:r>
            <a:r>
              <a:rPr lang="en-US" sz="1600" dirty="0" err="1">
                <a:latin typeface="Calibri" panose="020F0502020204030204" pitchFamily="34" charset="0"/>
                <a:ea typeface="Calibri" panose="020F0502020204030204" pitchFamily="34" charset="0"/>
                <a:cs typeface="Calibri" panose="020F0502020204030204" pitchFamily="34" charset="0"/>
              </a:rPr>
              <a:t>Tổng</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quan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hệ</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thống</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3B696F0-8BFD-E1BC-16C3-E7B0205D7795}"/>
              </a:ext>
            </a:extLst>
          </p:cNvPr>
          <p:cNvPicPr>
            <a:picLocks noChangeAspect="1"/>
          </p:cNvPicPr>
          <p:nvPr/>
        </p:nvPicPr>
        <p:blipFill>
          <a:blip r:embed="rId3"/>
          <a:stretch>
            <a:fillRect/>
          </a:stretch>
        </p:blipFill>
        <p:spPr>
          <a:xfrm>
            <a:off x="4492306" y="1828306"/>
            <a:ext cx="4591306" cy="2582138"/>
          </a:xfrm>
          <a:prstGeom prst="rect">
            <a:avLst/>
          </a:prstGeom>
        </p:spPr>
      </p:pic>
      <p:sp>
        <p:nvSpPr>
          <p:cNvPr id="7" name="TextBox 6">
            <a:extLst>
              <a:ext uri="{FF2B5EF4-FFF2-40B4-BE49-F238E27FC236}">
                <a16:creationId xmlns:a16="http://schemas.microsoft.com/office/drawing/2014/main" id="{DE27F2A3-1C1A-816B-3B0F-4CB16D84213F}"/>
              </a:ext>
            </a:extLst>
          </p:cNvPr>
          <p:cNvSpPr txBox="1"/>
          <p:nvPr/>
        </p:nvSpPr>
        <p:spPr>
          <a:xfrm>
            <a:off x="4134817" y="4516013"/>
            <a:ext cx="517785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2.2 </a:t>
            </a:r>
            <a:r>
              <a:rPr lang="en-US" sz="1600" dirty="0"/>
              <a:t>Quy </a:t>
            </a:r>
            <a:r>
              <a:rPr lang="en-US" sz="1600" dirty="0" err="1"/>
              <a:t>trình</a:t>
            </a:r>
            <a:r>
              <a:rPr lang="en-US" sz="1600" dirty="0"/>
              <a:t> </a:t>
            </a:r>
            <a:r>
              <a:rPr lang="en-US" sz="1600" dirty="0" err="1"/>
              <a:t>thu</a:t>
            </a:r>
            <a:r>
              <a:rPr lang="en-US" sz="1600" dirty="0"/>
              <a:t> </a:t>
            </a:r>
            <a:r>
              <a:rPr lang="en-US" sz="1600" dirty="0" err="1"/>
              <a:t>thập</a:t>
            </a:r>
            <a:r>
              <a:rPr lang="en-US" sz="1600" dirty="0"/>
              <a:t> </a:t>
            </a:r>
            <a:r>
              <a:rPr lang="en-US" sz="1600" dirty="0" err="1"/>
              <a:t>và</a:t>
            </a:r>
            <a:r>
              <a:rPr lang="en-US" sz="1600" dirty="0"/>
              <a:t> </a:t>
            </a:r>
            <a:r>
              <a:rPr lang="en-US" sz="1600" dirty="0" err="1"/>
              <a:t>xử</a:t>
            </a:r>
            <a:r>
              <a:rPr lang="en-US" sz="1600" dirty="0"/>
              <a:t> </a:t>
            </a:r>
            <a:r>
              <a:rPr lang="en-US" sz="1600" dirty="0" err="1"/>
              <a:t>lý</a:t>
            </a:r>
            <a:r>
              <a:rPr lang="en-US" sz="1600" dirty="0"/>
              <a:t> </a:t>
            </a:r>
            <a:r>
              <a:rPr lang="en-US" sz="1600" dirty="0" err="1"/>
              <a:t>dữ</a:t>
            </a:r>
            <a:r>
              <a:rPr lang="en-US" sz="1600" dirty="0"/>
              <a:t> </a:t>
            </a:r>
            <a:r>
              <a:rPr lang="en-US" sz="1600" dirty="0" err="1"/>
              <a:t>liệu</a:t>
            </a:r>
            <a:r>
              <a:rPr lang="en-US" sz="1600" dirty="0"/>
              <a:t> </a:t>
            </a:r>
            <a:r>
              <a:rPr lang="en-US" sz="1600" dirty="0" err="1"/>
              <a:t>từ</a:t>
            </a:r>
            <a:r>
              <a:rPr lang="en-US" sz="1600" dirty="0"/>
              <a:t> </a:t>
            </a:r>
            <a:r>
              <a:rPr lang="en-US" sz="1600" dirty="0" err="1"/>
              <a:t>cảm</a:t>
            </a:r>
            <a:r>
              <a:rPr lang="en-US" sz="1600" dirty="0"/>
              <a:t> </a:t>
            </a:r>
            <a:r>
              <a:rPr lang="en-US" sz="1600" dirty="0" err="1"/>
              <a:t>biến</a:t>
            </a:r>
            <a:r>
              <a:rPr lang="en-US" sz="1600" dirty="0"/>
              <a:t> PIR</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176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A9B8-A79C-4F07-5AD1-84AD78D59D6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5CE2BE-5580-EAC6-86FC-7CFA4D17D19F}"/>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5" name="Title 1">
            <a:extLst>
              <a:ext uri="{FF2B5EF4-FFF2-40B4-BE49-F238E27FC236}">
                <a16:creationId xmlns:a16="http://schemas.microsoft.com/office/drawing/2014/main" id="{A4D49870-ED3A-90B0-A894-9DC1CA351972}"/>
              </a:ext>
            </a:extLst>
          </p:cNvPr>
          <p:cNvSpPr>
            <a:spLocks noGrp="1"/>
          </p:cNvSpPr>
          <p:nvPr>
            <p:ph type="title"/>
          </p:nvPr>
        </p:nvSpPr>
        <p:spPr>
          <a:xfrm>
            <a:off x="254052" y="112543"/>
            <a:ext cx="8635896" cy="436098"/>
          </a:xfrm>
          <a:prstGeom prst="rect">
            <a:avLst/>
          </a:prstGeom>
        </p:spPr>
        <p:txBody>
          <a:bodyPr/>
          <a:lstStyle/>
          <a:p>
            <a:r>
              <a:rPr lang="en-GB" dirty="0">
                <a:latin typeface="Arial" panose="020B0604020202020204" pitchFamily="34" charset="0"/>
                <a:cs typeface="Arial" panose="020B0604020202020204" pitchFamily="34" charset="0"/>
              </a:rPr>
              <a:t>2</a:t>
            </a:r>
            <a:r>
              <a:rPr lang="vi-VN" dirty="0">
                <a:latin typeface="Arial" panose="020B0604020202020204" pitchFamily="34" charset="0"/>
                <a:cs typeface="Arial" panose="020B0604020202020204" pitchFamily="34" charset="0"/>
              </a:rPr>
              <a:t>.THIẾT KẾ-TRIỂN KHAI HỆ THỐNG</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70E7698-6C96-FFE7-2D51-FD7C36746C2C}"/>
              </a:ext>
            </a:extLst>
          </p:cNvPr>
          <p:cNvSpPr txBox="1"/>
          <p:nvPr/>
        </p:nvSpPr>
        <p:spPr>
          <a:xfrm>
            <a:off x="254052" y="926852"/>
            <a:ext cx="6800271" cy="446276"/>
          </a:xfrm>
          <a:prstGeom prst="rect">
            <a:avLst/>
          </a:prstGeom>
          <a:noFill/>
        </p:spPr>
        <p:txBody>
          <a:bodyPr wrap="square" rtlCol="0">
            <a:spAutoFit/>
          </a:bodyPr>
          <a:lstStyle/>
          <a:p>
            <a:r>
              <a:rPr lang="vi-VN" sz="2300" b="1" dirty="0">
                <a:solidFill>
                  <a:srgbClr val="FF0000"/>
                </a:solidFill>
                <a:latin typeface="Arial (Body)"/>
              </a:rPr>
              <a:t>2.</a:t>
            </a:r>
            <a:r>
              <a:rPr lang="en-US" sz="2300" b="1" dirty="0">
                <a:solidFill>
                  <a:srgbClr val="FF0000"/>
                </a:solidFill>
                <a:latin typeface="Arial (Body)"/>
              </a:rPr>
              <a:t>2</a:t>
            </a:r>
            <a:r>
              <a:rPr lang="vi-VN" sz="2300" b="1" dirty="0">
                <a:solidFill>
                  <a:srgbClr val="FF0000"/>
                </a:solidFill>
                <a:latin typeface="Arial (Body)"/>
              </a:rPr>
              <a:t> HARDWARE</a:t>
            </a:r>
            <a:endParaRPr lang="en-GB" sz="2300" b="1" dirty="0">
              <a:solidFill>
                <a:srgbClr val="FF0000"/>
              </a:solidFill>
              <a:latin typeface="Arial (Body)"/>
            </a:endParaRPr>
          </a:p>
        </p:txBody>
      </p:sp>
      <p:pic>
        <p:nvPicPr>
          <p:cNvPr id="4" name="Picture 3">
            <a:extLst>
              <a:ext uri="{FF2B5EF4-FFF2-40B4-BE49-F238E27FC236}">
                <a16:creationId xmlns:a16="http://schemas.microsoft.com/office/drawing/2014/main" id="{2510DF06-A4DC-3386-1E6C-4E7218AD3CE3}"/>
              </a:ext>
            </a:extLst>
          </p:cNvPr>
          <p:cNvPicPr>
            <a:picLocks noChangeAspect="1"/>
          </p:cNvPicPr>
          <p:nvPr/>
        </p:nvPicPr>
        <p:blipFill>
          <a:blip r:embed="rId2"/>
          <a:stretch>
            <a:fillRect/>
          </a:stretch>
        </p:blipFill>
        <p:spPr>
          <a:xfrm>
            <a:off x="4197348" y="1253350"/>
            <a:ext cx="2105025" cy="1400175"/>
          </a:xfrm>
          <a:prstGeom prst="rect">
            <a:avLst/>
          </a:prstGeom>
        </p:spPr>
      </p:pic>
      <p:pic>
        <p:nvPicPr>
          <p:cNvPr id="9" name="Picture 8">
            <a:extLst>
              <a:ext uri="{FF2B5EF4-FFF2-40B4-BE49-F238E27FC236}">
                <a16:creationId xmlns:a16="http://schemas.microsoft.com/office/drawing/2014/main" id="{D9C8748F-D3A6-0F5A-A99F-6A63D5003753}"/>
              </a:ext>
            </a:extLst>
          </p:cNvPr>
          <p:cNvPicPr>
            <a:picLocks noChangeAspect="1"/>
          </p:cNvPicPr>
          <p:nvPr/>
        </p:nvPicPr>
        <p:blipFill>
          <a:blip r:embed="rId3"/>
          <a:stretch>
            <a:fillRect/>
          </a:stretch>
        </p:blipFill>
        <p:spPr>
          <a:xfrm>
            <a:off x="4098238" y="2674377"/>
            <a:ext cx="4791710" cy="3438525"/>
          </a:xfrm>
          <a:prstGeom prst="rect">
            <a:avLst/>
          </a:prstGeom>
        </p:spPr>
      </p:pic>
      <p:pic>
        <p:nvPicPr>
          <p:cNvPr id="12" name="Picture 11">
            <a:extLst>
              <a:ext uri="{FF2B5EF4-FFF2-40B4-BE49-F238E27FC236}">
                <a16:creationId xmlns:a16="http://schemas.microsoft.com/office/drawing/2014/main" id="{9B9394DC-AE48-35DC-960B-DE5045F386F9}"/>
              </a:ext>
            </a:extLst>
          </p:cNvPr>
          <p:cNvPicPr>
            <a:picLocks noChangeAspect="1"/>
          </p:cNvPicPr>
          <p:nvPr/>
        </p:nvPicPr>
        <p:blipFill>
          <a:blip r:embed="rId4"/>
          <a:stretch>
            <a:fillRect/>
          </a:stretch>
        </p:blipFill>
        <p:spPr>
          <a:xfrm>
            <a:off x="481569" y="1416174"/>
            <a:ext cx="2360060" cy="2245057"/>
          </a:xfrm>
          <a:prstGeom prst="rect">
            <a:avLst/>
          </a:prstGeom>
        </p:spPr>
      </p:pic>
      <p:sp>
        <p:nvSpPr>
          <p:cNvPr id="19" name="TextBox 18">
            <a:extLst>
              <a:ext uri="{FF2B5EF4-FFF2-40B4-BE49-F238E27FC236}">
                <a16:creationId xmlns:a16="http://schemas.microsoft.com/office/drawing/2014/main" id="{A54D4A32-BB5F-B9D1-2063-BF3DBA4F9B35}"/>
              </a:ext>
            </a:extLst>
          </p:cNvPr>
          <p:cNvSpPr txBox="1"/>
          <p:nvPr/>
        </p:nvSpPr>
        <p:spPr>
          <a:xfrm>
            <a:off x="946540" y="3261795"/>
            <a:ext cx="517785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2.3 D203S</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05B6BE8A-683D-9C22-F2CA-75C450849E55}"/>
              </a:ext>
            </a:extLst>
          </p:cNvPr>
          <p:cNvSpPr txBox="1"/>
          <p:nvPr/>
        </p:nvSpPr>
        <p:spPr>
          <a:xfrm>
            <a:off x="4643017" y="2770742"/>
            <a:ext cx="517785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2.4 </a:t>
            </a:r>
            <a:r>
              <a:rPr lang="en-US" sz="1600" dirty="0" err="1">
                <a:latin typeface="Calibri" panose="020F0502020204030204" pitchFamily="34" charset="0"/>
                <a:ea typeface="Calibri" panose="020F0502020204030204" pitchFamily="34" charset="0"/>
                <a:cs typeface="Calibri" panose="020F0502020204030204" pitchFamily="34" charset="0"/>
              </a:rPr>
              <a:t>Cấu</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tạo</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E5B220DE-2966-5CCC-A887-A51422ED9A0C}"/>
              </a:ext>
            </a:extLst>
          </p:cNvPr>
          <p:cNvSpPr txBox="1"/>
          <p:nvPr/>
        </p:nvSpPr>
        <p:spPr>
          <a:xfrm>
            <a:off x="946540" y="5590944"/>
            <a:ext cx="517785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2.5 </a:t>
            </a:r>
            <a:r>
              <a:rPr lang="en-US" sz="1600" dirty="0" err="1">
                <a:latin typeface="Calibri" panose="020F0502020204030204" pitchFamily="34" charset="0"/>
                <a:ea typeface="Calibri" panose="020F0502020204030204" pitchFamily="34" charset="0"/>
                <a:cs typeface="Calibri" panose="020F0502020204030204" pitchFamily="34" charset="0"/>
              </a:rPr>
              <a:t>Thấu</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kính</a:t>
            </a:r>
            <a:r>
              <a:rPr lang="en-US" sz="1600" dirty="0">
                <a:latin typeface="Calibri" panose="020F0502020204030204" pitchFamily="34" charset="0"/>
                <a:ea typeface="Calibri" panose="020F0502020204030204" pitchFamily="34" charset="0"/>
                <a:cs typeface="Calibri" panose="020F0502020204030204" pitchFamily="34" charset="0"/>
              </a:rPr>
              <a:t> Fresnel</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27D334F-D1B1-2EE4-0574-A06C9BCEC776}"/>
              </a:ext>
            </a:extLst>
          </p:cNvPr>
          <p:cNvSpPr txBox="1"/>
          <p:nvPr/>
        </p:nvSpPr>
        <p:spPr>
          <a:xfrm>
            <a:off x="5261804" y="5987351"/>
            <a:ext cx="5177856" cy="584775"/>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Hình</a:t>
            </a:r>
            <a:r>
              <a:rPr lang="en-US" sz="1600" dirty="0">
                <a:latin typeface="Calibri" panose="020F0502020204030204" pitchFamily="34" charset="0"/>
                <a:ea typeface="Calibri" panose="020F0502020204030204" pitchFamily="34" charset="0"/>
                <a:cs typeface="Calibri" panose="020F0502020204030204" pitchFamily="34" charset="0"/>
              </a:rPr>
              <a:t> 2.6 </a:t>
            </a:r>
            <a:r>
              <a:rPr lang="en-US" sz="1600" dirty="0" err="1">
                <a:latin typeface="Calibri" panose="020F0502020204030204" pitchFamily="34" charset="0"/>
                <a:ea typeface="Calibri" panose="020F0502020204030204" pitchFamily="34" charset="0"/>
                <a:cs typeface="Calibri" panose="020F0502020204030204" pitchFamily="34" charset="0"/>
              </a:rPr>
              <a:t>Nguyên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lý</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hoạt</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động</a:t>
            </a:r>
            <a:endParaRPr lang="en-GB" sz="1600" i="1" dirty="0"/>
          </a:p>
          <a:p>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CABD4313-C755-A25D-CE1B-6CC680E48AD0}"/>
              </a:ext>
            </a:extLst>
          </p:cNvPr>
          <p:cNvPicPr>
            <a:picLocks noChangeAspect="1"/>
          </p:cNvPicPr>
          <p:nvPr/>
        </p:nvPicPr>
        <p:blipFill>
          <a:blip r:embed="rId5"/>
          <a:stretch>
            <a:fillRect/>
          </a:stretch>
        </p:blipFill>
        <p:spPr>
          <a:xfrm>
            <a:off x="161773" y="3979764"/>
            <a:ext cx="3844186" cy="1675874"/>
          </a:xfrm>
          <a:prstGeom prst="rect">
            <a:avLst/>
          </a:prstGeom>
        </p:spPr>
      </p:pic>
    </p:spTree>
    <p:extLst>
      <p:ext uri="{BB962C8B-B14F-4D97-AF65-F5344CB8AC3E}">
        <p14:creationId xmlns:p14="http://schemas.microsoft.com/office/powerpoint/2010/main" val="2944418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3037</TotalTime>
  <Words>2164</Words>
  <Application>Microsoft Office PowerPoint</Application>
  <PresentationFormat>On-screen Show (4:3)</PresentationFormat>
  <Paragraphs>275</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MS Mincho</vt:lpstr>
      <vt:lpstr>Arial</vt:lpstr>
      <vt:lpstr>Arial (Body)</vt:lpstr>
      <vt:lpstr>Calibri</vt:lpstr>
      <vt:lpstr>Lato</vt:lpstr>
      <vt:lpstr>Times New Roman</vt:lpstr>
      <vt:lpstr>Office Theme</vt:lpstr>
      <vt:lpstr>PowerPoint Presentation</vt:lpstr>
      <vt:lpstr>ĐỒ ÁN TỐT NGHIỆP CỬ NHÂN</vt:lpstr>
      <vt:lpstr>PowerPoint Presentation</vt:lpstr>
      <vt:lpstr>Nội dung trình bày</vt:lpstr>
      <vt:lpstr>1.TỔNG QUAN ĐỒ ÁN</vt:lpstr>
      <vt:lpstr>1.TỔNG QUAN ĐỒ ÁN</vt:lpstr>
      <vt:lpstr>1.TỔNG QUAN ĐỒ ÁN</vt:lpstr>
      <vt:lpstr>2.THIẾT KẾ-TRIỂN KHAI HỆ THỐNG</vt:lpstr>
      <vt:lpstr>2.THIẾT KẾ-TRIỂN KHAI HỆ THỐNG</vt:lpstr>
      <vt:lpstr>2.THIẾT KẾ-TRIỂN KHAI HỆ THỐNG</vt:lpstr>
      <vt:lpstr>2.THIẾT KẾ-TRIỂN KHAI HỆ THỐNG</vt:lpstr>
      <vt:lpstr>2.THIẾT KẾ-TRIỂN KHAI HỆ THỐNG</vt:lpstr>
      <vt:lpstr>2.THIẾT KẾ-TRIỂN KHAI HỆ THỐNG</vt:lpstr>
      <vt:lpstr>2.THIẾT KẾ-TRIỂN KHAI HỆ THỐNG</vt:lpstr>
      <vt:lpstr>2.THIẾT KẾ-TRIỂN KHAI HỆ THỐNG</vt:lpstr>
      <vt:lpstr>3.KIỂM THỬ VÀ PHÂN TÍCH</vt:lpstr>
      <vt:lpstr>3.KIỂM THỬ VÀ PHÂN TÍCH</vt:lpstr>
      <vt:lpstr>3.KIỂM THỬ VÀ PHÂN TÍCH</vt:lpstr>
      <vt:lpstr>3.KIỂM THỬ VÀ PHÂN TÍCH</vt:lpstr>
      <vt:lpstr>3.KIỂM THỬ VÀ PHÂN TÍCH</vt:lpstr>
      <vt:lpstr>3.KIỂM THỬ VÀ PHÂN TÍCH</vt:lpstr>
      <vt:lpstr>3.KIỂM THỬ VÀ PHÂN TÍCH</vt:lpstr>
      <vt:lpstr>3.KIỂM THỬ VÀ PHÂN TÍCH</vt:lpstr>
      <vt:lpstr>3.KIỂM THỬ VÀ PHÂN TÍCH</vt:lpstr>
      <vt:lpstr>3.KIỂM THỬ VÀ PHÂN TÍCH</vt:lpstr>
      <vt:lpstr>4.KẾT LUẬN-HƯỚNG PHÁT TRIỂN</vt:lpstr>
      <vt:lpstr>4.KẾT LUẬN-HƯỚNG PHÁT TRIỂN</vt:lpstr>
      <vt:lpstr>Tài liệu tham khảo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Mung</cp:lastModifiedBy>
  <cp:revision>56</cp:revision>
  <dcterms:created xsi:type="dcterms:W3CDTF">2021-05-28T04:32:29Z</dcterms:created>
  <dcterms:modified xsi:type="dcterms:W3CDTF">2025-02-13T17:55:13Z</dcterms:modified>
</cp:coreProperties>
</file>